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8"/>
  </p:notesMasterIdLst>
  <p:sldIdLst>
    <p:sldId id="256" r:id="rId2"/>
    <p:sldId id="317" r:id="rId3"/>
    <p:sldId id="315" r:id="rId4"/>
    <p:sldId id="340" r:id="rId5"/>
    <p:sldId id="351" r:id="rId6"/>
    <p:sldId id="352" r:id="rId7"/>
    <p:sldId id="343" r:id="rId8"/>
    <p:sldId id="345" r:id="rId9"/>
    <p:sldId id="295" r:id="rId10"/>
    <p:sldId id="319" r:id="rId11"/>
    <p:sldId id="348" r:id="rId12"/>
    <p:sldId id="357" r:id="rId13"/>
    <p:sldId id="355" r:id="rId14"/>
    <p:sldId id="358" r:id="rId15"/>
    <p:sldId id="335" r:id="rId16"/>
    <p:sldId id="350" r:id="rId17"/>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2449"/>
    <a:srgbClr val="B38E5D"/>
    <a:srgbClr val="621132"/>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39" autoAdjust="0"/>
    <p:restoredTop sz="96340" autoAdjust="0"/>
  </p:normalViewPr>
  <p:slideViewPr>
    <p:cSldViewPr snapToGrid="0" snapToObjects="1">
      <p:cViewPr>
        <p:scale>
          <a:sx n="66" d="100"/>
          <a:sy n="66" d="100"/>
        </p:scale>
        <p:origin x="1541" y="5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agan\AppData\Local\Microsoft\Windows\INetCache\IE\2TFREQQJ\1.6%20Gr&#225;ficas%203er%20Trimestre%5b1%5d.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agan\AppData\Local\Microsoft\Windows\INetCache\IE\2TFREQQJ\1.6%20Gr&#225;ficas%203er%20Trimestre%5b1%5d.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agan\AppData\Local\Microsoft\Windows\INetCache\IE\2TFREQQJ\1.6%20Gr&#225;ficas%203er%20Trimestre%5b1%5d.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agan\AppData\Local\Microsoft\Windows\INetCache\IE\2TFREQQJ\1.6%20Gr&#225;ficas%203er%20Trimestre%5b1%5d.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agan\AppData\Local\Microsoft\Windows\INetCache\IE\2TFREQQJ\1.6%20Gr&#225;ficas%203er%20Trimestre%5b1%5d.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agan\AppData\Local\Microsoft\Windows\INetCache\IE\2TFREQQJ\1.6%20Gr&#225;ficas%203er%20Trimestre%5b1%5d.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PROPÓSITO </a:t>
            </a:r>
            <a:endParaRPr lang="es-MX" sz="1200">
              <a:effectLst/>
            </a:endParaRPr>
          </a:p>
          <a:p>
            <a:pPr>
              <a:defRPr/>
            </a:pPr>
            <a:r>
              <a:rPr lang="es-MX" sz="1200" b="1" i="0" baseline="0">
                <a:effectLst/>
              </a:rPr>
              <a:t>TERCER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'[1.6 Gráficas 3er Trimestre(1).xlsx]Propósito 1'!$B$4</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'[1.6 Gráficas 3er Trimestre(1).xlsx]Propósito 1'!$C$3:$D$3</c:f>
              <c:strCache>
                <c:ptCount val="2"/>
                <c:pt idx="0">
                  <c:v>Trimestral</c:v>
                </c:pt>
                <c:pt idx="1">
                  <c:v>Anual</c:v>
                </c:pt>
              </c:strCache>
            </c:strRef>
          </c:cat>
          <c:val>
            <c:numRef>
              <c:f>'[1.6 Gráficas 3er Trimestre(1).xlsx]Propósito 1'!$C$4:$D$4</c:f>
              <c:numCache>
                <c:formatCode>0%</c:formatCode>
                <c:ptCount val="2"/>
                <c:pt idx="0">
                  <c:v>0.25</c:v>
                </c:pt>
                <c:pt idx="1">
                  <c:v>1</c:v>
                </c:pt>
              </c:numCache>
            </c:numRef>
          </c:val>
          <c:extLst xmlns:c16r2="http://schemas.microsoft.com/office/drawing/2015/06/chart">
            <c:ext xmlns:c16="http://schemas.microsoft.com/office/drawing/2014/chart" uri="{C3380CC4-5D6E-409C-BE32-E72D297353CC}">
              <c16:uniqueId val="{00000000-AAAF-4E5A-A86E-8C34F5BB5CE6}"/>
            </c:ext>
          </c:extLst>
        </c:ser>
        <c:ser>
          <c:idx val="1"/>
          <c:order val="1"/>
          <c:tx>
            <c:strRef>
              <c:f>'[1.6 Gráficas 3er Trimestre(1).xlsx]Propósito 1'!$B$5</c:f>
              <c:strCache>
                <c:ptCount val="1"/>
                <c:pt idx="0">
                  <c:v>Meta Alcanzada</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2"/>
                </a:solidFill>
                <a:prstDash val="sysDot"/>
              </a:ln>
              <a:effectLst/>
            </c:spPr>
            <c:trendlineType val="linear"/>
            <c:dispRSqr val="0"/>
            <c:dispEq val="0"/>
          </c:trendline>
          <c:cat>
            <c:strRef>
              <c:f>'[1.6 Gráficas 3er Trimestre(1).xlsx]Propósito 1'!$C$3:$D$3</c:f>
              <c:strCache>
                <c:ptCount val="2"/>
                <c:pt idx="0">
                  <c:v>Trimestral</c:v>
                </c:pt>
                <c:pt idx="1">
                  <c:v>Anual</c:v>
                </c:pt>
              </c:strCache>
            </c:strRef>
          </c:cat>
          <c:val>
            <c:numRef>
              <c:f>'[1.6 Gráficas 3er Trimestre(1).xlsx]Propósito 1'!$C$5:$D$5</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1-AAAF-4E5A-A86E-8C34F5BB5CE6}"/>
            </c:ext>
          </c:extLst>
        </c:ser>
        <c:dLbls>
          <c:showLegendKey val="0"/>
          <c:showVal val="1"/>
          <c:showCatName val="0"/>
          <c:showSerName val="0"/>
          <c:showPercent val="0"/>
          <c:showBubbleSize val="0"/>
        </c:dLbls>
        <c:gapWidth val="219"/>
        <c:axId val="397837968"/>
        <c:axId val="397828168"/>
      </c:barChart>
      <c:catAx>
        <c:axId val="3978379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397828168"/>
        <c:crosses val="autoZero"/>
        <c:auto val="1"/>
        <c:lblAlgn val="ctr"/>
        <c:lblOffset val="100"/>
        <c:noMultiLvlLbl val="0"/>
      </c:catAx>
      <c:valAx>
        <c:axId val="397828168"/>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9783796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TERCER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'[1.6 Gráficas 3er Trimestre(1).xlsx]componente 2.3.1.1.5'!$B$4</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'[1.6 Gráficas 3er Trimestre(1).xlsx]componente 2.3.1.1.5'!$C$3:$D$3</c:f>
              <c:strCache>
                <c:ptCount val="2"/>
                <c:pt idx="0">
                  <c:v>Trimestral</c:v>
                </c:pt>
                <c:pt idx="1">
                  <c:v>Anual</c:v>
                </c:pt>
              </c:strCache>
            </c:strRef>
          </c:cat>
          <c:val>
            <c:numRef>
              <c:f>'[1.6 Gráficas 3er Trimestre(1).xlsx]componente 2.3.1.1.5'!$C$4:$D$4</c:f>
              <c:numCache>
                <c:formatCode>0%</c:formatCode>
                <c:ptCount val="2"/>
                <c:pt idx="0">
                  <c:v>0.3</c:v>
                </c:pt>
                <c:pt idx="1">
                  <c:v>1</c:v>
                </c:pt>
              </c:numCache>
            </c:numRef>
          </c:val>
          <c:extLst xmlns:c16r2="http://schemas.microsoft.com/office/drawing/2015/06/chart">
            <c:ext xmlns:c16="http://schemas.microsoft.com/office/drawing/2014/chart" uri="{C3380CC4-5D6E-409C-BE32-E72D297353CC}">
              <c16:uniqueId val="{00000000-E20F-4BC2-B6DE-E9281E8ADF19}"/>
            </c:ext>
          </c:extLst>
        </c:ser>
        <c:ser>
          <c:idx val="1"/>
          <c:order val="1"/>
          <c:tx>
            <c:strRef>
              <c:f>'[1.6 Gráficas 3er Trimestre(1).xlsx]componente 2.3.1.1.5'!$B$5</c:f>
              <c:strCache>
                <c:ptCount val="1"/>
                <c:pt idx="0">
                  <c:v>Meta Alcanzada</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2"/>
                </a:solidFill>
                <a:prstDash val="sysDot"/>
              </a:ln>
              <a:effectLst/>
            </c:spPr>
            <c:trendlineType val="linear"/>
            <c:dispRSqr val="0"/>
            <c:dispEq val="0"/>
          </c:trendline>
          <c:cat>
            <c:strRef>
              <c:f>'[1.6 Gráficas 3er Trimestre(1).xlsx]componente 2.3.1.1.5'!$C$3:$D$3</c:f>
              <c:strCache>
                <c:ptCount val="2"/>
                <c:pt idx="0">
                  <c:v>Trimestral</c:v>
                </c:pt>
                <c:pt idx="1">
                  <c:v>Anual</c:v>
                </c:pt>
              </c:strCache>
            </c:strRef>
          </c:cat>
          <c:val>
            <c:numRef>
              <c:f>'[1.6 Gráficas 3er Trimestre(1).xlsx]componente 2.3.1.1.5'!$C$5:$D$5</c:f>
              <c:numCache>
                <c:formatCode>0%</c:formatCode>
                <c:ptCount val="2"/>
                <c:pt idx="0">
                  <c:v>0.3</c:v>
                </c:pt>
                <c:pt idx="1">
                  <c:v>0.8</c:v>
                </c:pt>
              </c:numCache>
            </c:numRef>
          </c:val>
          <c:extLst xmlns:c16r2="http://schemas.microsoft.com/office/drawing/2015/06/chart">
            <c:ext xmlns:c16="http://schemas.microsoft.com/office/drawing/2014/chart" uri="{C3380CC4-5D6E-409C-BE32-E72D297353CC}">
              <c16:uniqueId val="{00000002-E20F-4BC2-B6DE-E9281E8ADF19}"/>
            </c:ext>
          </c:extLst>
        </c:ser>
        <c:dLbls>
          <c:showLegendKey val="0"/>
          <c:showVal val="1"/>
          <c:showCatName val="0"/>
          <c:showSerName val="0"/>
          <c:showPercent val="0"/>
          <c:showBubbleSize val="0"/>
        </c:dLbls>
        <c:gapWidth val="219"/>
        <c:axId val="311594608"/>
        <c:axId val="311591080"/>
      </c:barChart>
      <c:catAx>
        <c:axId val="3115946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311591080"/>
        <c:crosses val="autoZero"/>
        <c:auto val="1"/>
        <c:lblAlgn val="ctr"/>
        <c:lblOffset val="100"/>
        <c:noMultiLvlLbl val="0"/>
      </c:catAx>
      <c:valAx>
        <c:axId val="311591080"/>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1159460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 PLANEADA Y ALCANZADA A NIVEL </a:t>
            </a:r>
            <a:r>
              <a:rPr lang="es-MX" sz="1200" b="1" i="0" baseline="0" dirty="0" smtClean="0">
                <a:effectLst/>
              </a:rPr>
              <a:t>ACTIVIDAD</a:t>
            </a:r>
            <a:endParaRPr lang="es-MX" sz="1200" dirty="0">
              <a:effectLst/>
            </a:endParaRPr>
          </a:p>
          <a:p>
            <a:pPr>
              <a:defRPr/>
            </a:pPr>
            <a:r>
              <a:rPr lang="es-MX" sz="1200" b="1" i="0" baseline="0" dirty="0">
                <a:effectLst/>
              </a:rPr>
              <a:t>TERCER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'[1.6 Gráficas 3er Trimestre(1).xlsx]actividad 2.3.1.1.5.1'!$B$4</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'[1.6 Gráficas 3er Trimestre(1).xlsx]actividad 2.3.1.1.5.1'!$C$3:$D$3</c:f>
              <c:strCache>
                <c:ptCount val="2"/>
                <c:pt idx="0">
                  <c:v>Trimestral</c:v>
                </c:pt>
                <c:pt idx="1">
                  <c:v>Anual</c:v>
                </c:pt>
              </c:strCache>
            </c:strRef>
          </c:cat>
          <c:val>
            <c:numRef>
              <c:f>'[1.6 Gráficas 3er Trimestre(1).xlsx]actividad 2.3.1.1.5.1'!$C$4:$D$4</c:f>
              <c:numCache>
                <c:formatCode>0%</c:formatCode>
                <c:ptCount val="2"/>
                <c:pt idx="0">
                  <c:v>0.3</c:v>
                </c:pt>
                <c:pt idx="1">
                  <c:v>1</c:v>
                </c:pt>
              </c:numCache>
            </c:numRef>
          </c:val>
          <c:extLst xmlns:c16r2="http://schemas.microsoft.com/office/drawing/2015/06/chart">
            <c:ext xmlns:c16="http://schemas.microsoft.com/office/drawing/2014/chart" uri="{C3380CC4-5D6E-409C-BE32-E72D297353CC}">
              <c16:uniqueId val="{00000000-E20F-4BC2-B6DE-E9281E8ADF19}"/>
            </c:ext>
          </c:extLst>
        </c:ser>
        <c:ser>
          <c:idx val="1"/>
          <c:order val="1"/>
          <c:tx>
            <c:strRef>
              <c:f>'[1.6 Gráficas 3er Trimestre(1).xlsx]actividad 2.3.1.1.5.1'!$B$5</c:f>
              <c:strCache>
                <c:ptCount val="1"/>
                <c:pt idx="0">
                  <c:v>Meta Alcanzada</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2"/>
                </a:solidFill>
                <a:prstDash val="sysDot"/>
              </a:ln>
              <a:effectLst/>
            </c:spPr>
            <c:trendlineType val="linear"/>
            <c:dispRSqr val="0"/>
            <c:dispEq val="0"/>
          </c:trendline>
          <c:cat>
            <c:strRef>
              <c:f>'[1.6 Gráficas 3er Trimestre(1).xlsx]actividad 2.3.1.1.5.1'!$C$3:$D$3</c:f>
              <c:strCache>
                <c:ptCount val="2"/>
                <c:pt idx="0">
                  <c:v>Trimestral</c:v>
                </c:pt>
                <c:pt idx="1">
                  <c:v>Anual</c:v>
                </c:pt>
              </c:strCache>
            </c:strRef>
          </c:cat>
          <c:val>
            <c:numRef>
              <c:f>'[1.6 Gráficas 3er Trimestre(1).xlsx]actividad 2.3.1.1.5.1'!$C$5:$D$5</c:f>
              <c:numCache>
                <c:formatCode>0%</c:formatCode>
                <c:ptCount val="2"/>
                <c:pt idx="0">
                  <c:v>0.3</c:v>
                </c:pt>
                <c:pt idx="1">
                  <c:v>0.8</c:v>
                </c:pt>
              </c:numCache>
            </c:numRef>
          </c:val>
          <c:extLst xmlns:c16r2="http://schemas.microsoft.com/office/drawing/2015/06/chart">
            <c:ext xmlns:c16="http://schemas.microsoft.com/office/drawing/2014/chart" uri="{C3380CC4-5D6E-409C-BE32-E72D297353CC}">
              <c16:uniqueId val="{00000002-E20F-4BC2-B6DE-E9281E8ADF19}"/>
            </c:ext>
          </c:extLst>
        </c:ser>
        <c:dLbls>
          <c:showLegendKey val="0"/>
          <c:showVal val="1"/>
          <c:showCatName val="0"/>
          <c:showSerName val="0"/>
          <c:showPercent val="0"/>
          <c:showBubbleSize val="0"/>
        </c:dLbls>
        <c:gapWidth val="219"/>
        <c:axId val="397836400"/>
        <c:axId val="397828560"/>
      </c:barChart>
      <c:catAx>
        <c:axId val="3978364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397828560"/>
        <c:crosses val="autoZero"/>
        <c:auto val="1"/>
        <c:lblAlgn val="ctr"/>
        <c:lblOffset val="100"/>
        <c:noMultiLvlLbl val="0"/>
      </c:catAx>
      <c:valAx>
        <c:axId val="397828560"/>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9783640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 PLANEADA Y ALCANZADA A NIVEL </a:t>
            </a:r>
            <a:r>
              <a:rPr lang="es-MX" sz="1200" b="1" i="0" baseline="0" dirty="0" smtClean="0">
                <a:effectLst/>
              </a:rPr>
              <a:t>ACTIVIDAD</a:t>
            </a:r>
            <a:endParaRPr lang="es-MX" sz="1200" dirty="0">
              <a:effectLst/>
            </a:endParaRPr>
          </a:p>
          <a:p>
            <a:pPr>
              <a:defRPr/>
            </a:pPr>
            <a:r>
              <a:rPr lang="es-MX" sz="1200" b="1" i="0" baseline="0" dirty="0">
                <a:effectLst/>
              </a:rPr>
              <a:t>TERCER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20721927178322494"/>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'[1.6 Gráficas 3er Trimestre(1).xlsx]actividad 2.3.1.1.5.2'!$B$4</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'[1.6 Gráficas 3er Trimestre(1).xlsx]actividad 2.3.1.1.5.2'!$C$3:$D$3</c:f>
              <c:strCache>
                <c:ptCount val="2"/>
                <c:pt idx="0">
                  <c:v>Trimestral</c:v>
                </c:pt>
                <c:pt idx="1">
                  <c:v>Anual</c:v>
                </c:pt>
              </c:strCache>
            </c:strRef>
          </c:cat>
          <c:val>
            <c:numRef>
              <c:f>'[1.6 Gráficas 3er Trimestre(1).xlsx]actividad 2.3.1.1.5.2'!$C$4:$D$4</c:f>
              <c:numCache>
                <c:formatCode>0%</c:formatCode>
                <c:ptCount val="2"/>
                <c:pt idx="0">
                  <c:v>0.3</c:v>
                </c:pt>
                <c:pt idx="1">
                  <c:v>1</c:v>
                </c:pt>
              </c:numCache>
            </c:numRef>
          </c:val>
          <c:extLst xmlns:c16r2="http://schemas.microsoft.com/office/drawing/2015/06/chart">
            <c:ext xmlns:c16="http://schemas.microsoft.com/office/drawing/2014/chart" uri="{C3380CC4-5D6E-409C-BE32-E72D297353CC}">
              <c16:uniqueId val="{00000000-E20F-4BC2-B6DE-E9281E8ADF19}"/>
            </c:ext>
          </c:extLst>
        </c:ser>
        <c:ser>
          <c:idx val="1"/>
          <c:order val="1"/>
          <c:tx>
            <c:strRef>
              <c:f>'[1.6 Gráficas 3er Trimestre(1).xlsx]actividad 2.3.1.1.5.2'!$B$5</c:f>
              <c:strCache>
                <c:ptCount val="1"/>
                <c:pt idx="0">
                  <c:v>Meta Alcanzada</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2"/>
                </a:solidFill>
                <a:prstDash val="sysDot"/>
              </a:ln>
              <a:effectLst/>
            </c:spPr>
            <c:trendlineType val="linear"/>
            <c:dispRSqr val="0"/>
            <c:dispEq val="0"/>
          </c:trendline>
          <c:cat>
            <c:strRef>
              <c:f>'[1.6 Gráficas 3er Trimestre(1).xlsx]actividad 2.3.1.1.5.2'!$C$3:$D$3</c:f>
              <c:strCache>
                <c:ptCount val="2"/>
                <c:pt idx="0">
                  <c:v>Trimestral</c:v>
                </c:pt>
                <c:pt idx="1">
                  <c:v>Anual</c:v>
                </c:pt>
              </c:strCache>
            </c:strRef>
          </c:cat>
          <c:val>
            <c:numRef>
              <c:f>'[1.6 Gráficas 3er Trimestre(1).xlsx]actividad 2.3.1.1.5.2'!$C$5:$D$5</c:f>
              <c:numCache>
                <c:formatCode>0%</c:formatCode>
                <c:ptCount val="2"/>
                <c:pt idx="0">
                  <c:v>0.3</c:v>
                </c:pt>
                <c:pt idx="1">
                  <c:v>0.8</c:v>
                </c:pt>
              </c:numCache>
            </c:numRef>
          </c:val>
          <c:extLst xmlns:c16r2="http://schemas.microsoft.com/office/drawing/2015/06/chart">
            <c:ext xmlns:c16="http://schemas.microsoft.com/office/drawing/2014/chart" uri="{C3380CC4-5D6E-409C-BE32-E72D297353CC}">
              <c16:uniqueId val="{00000002-E20F-4BC2-B6DE-E9281E8ADF19}"/>
            </c:ext>
          </c:extLst>
        </c:ser>
        <c:dLbls>
          <c:showLegendKey val="0"/>
          <c:showVal val="1"/>
          <c:showCatName val="0"/>
          <c:showSerName val="0"/>
          <c:showPercent val="0"/>
          <c:showBubbleSize val="0"/>
        </c:dLbls>
        <c:gapWidth val="219"/>
        <c:axId val="487545736"/>
        <c:axId val="487539856"/>
      </c:barChart>
      <c:catAx>
        <c:axId val="4875457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487539856"/>
        <c:crosses val="autoZero"/>
        <c:auto val="1"/>
        <c:lblAlgn val="ctr"/>
        <c:lblOffset val="100"/>
        <c:noMultiLvlLbl val="0"/>
      </c:catAx>
      <c:valAx>
        <c:axId val="487539856"/>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8754573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 PLANEADA Y ALCANZADA A NIVEL </a:t>
            </a:r>
            <a:r>
              <a:rPr lang="es-MX" sz="1200" b="1" i="0" baseline="0" dirty="0" smtClean="0">
                <a:effectLst/>
              </a:rPr>
              <a:t>COMPONENTE</a:t>
            </a:r>
            <a:endParaRPr lang="es-MX" sz="1200" dirty="0">
              <a:effectLst/>
            </a:endParaRPr>
          </a:p>
          <a:p>
            <a:pPr>
              <a:defRPr/>
            </a:pPr>
            <a:r>
              <a:rPr lang="es-MX" sz="1200" b="1" i="0" baseline="0" dirty="0">
                <a:effectLst/>
              </a:rPr>
              <a:t>TERCER TRIMESTRE 2025</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'[1.6 Gráficas 3er Trimestre(1).xlsx]componente 2.3.1.1.6'!$B$4</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'[1.6 Gráficas 3er Trimestre(1).xlsx]componente 2.3.1.1.6'!$C$3:$D$3</c:f>
              <c:strCache>
                <c:ptCount val="2"/>
                <c:pt idx="0">
                  <c:v>Trimestral</c:v>
                </c:pt>
                <c:pt idx="1">
                  <c:v>Anual</c:v>
                </c:pt>
              </c:strCache>
            </c:strRef>
          </c:cat>
          <c:val>
            <c:numRef>
              <c:f>'[1.6 Gráficas 3er Trimestre(1).xlsx]componente 2.3.1.1.6'!$C$4:$D$4</c:f>
              <c:numCache>
                <c:formatCode>0%</c:formatCode>
                <c:ptCount val="2"/>
                <c:pt idx="0">
                  <c:v>0.25</c:v>
                </c:pt>
                <c:pt idx="1">
                  <c:v>1</c:v>
                </c:pt>
              </c:numCache>
            </c:numRef>
          </c:val>
          <c:extLst xmlns:c16r2="http://schemas.microsoft.com/office/drawing/2015/06/chart">
            <c:ext xmlns:c16="http://schemas.microsoft.com/office/drawing/2014/chart" uri="{C3380CC4-5D6E-409C-BE32-E72D297353CC}">
              <c16:uniqueId val="{00000000-E20F-4BC2-B6DE-E9281E8ADF19}"/>
            </c:ext>
          </c:extLst>
        </c:ser>
        <c:ser>
          <c:idx val="1"/>
          <c:order val="1"/>
          <c:tx>
            <c:strRef>
              <c:f>'[1.6 Gráficas 3er Trimestre(1).xlsx]componente 2.3.1.1.6'!$B$5</c:f>
              <c:strCache>
                <c:ptCount val="1"/>
                <c:pt idx="0">
                  <c:v>Meta Alcanzada</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2"/>
                </a:solidFill>
                <a:prstDash val="sysDot"/>
              </a:ln>
              <a:effectLst/>
            </c:spPr>
            <c:trendlineType val="linear"/>
            <c:dispRSqr val="0"/>
            <c:dispEq val="0"/>
          </c:trendline>
          <c:cat>
            <c:strRef>
              <c:f>'[1.6 Gráficas 3er Trimestre(1).xlsx]componente 2.3.1.1.6'!$C$3:$D$3</c:f>
              <c:strCache>
                <c:ptCount val="2"/>
                <c:pt idx="0">
                  <c:v>Trimestral</c:v>
                </c:pt>
                <c:pt idx="1">
                  <c:v>Anual</c:v>
                </c:pt>
              </c:strCache>
            </c:strRef>
          </c:cat>
          <c:val>
            <c:numRef>
              <c:f>'[1.6 Gráficas 3er Trimestre(1).xlsx]componente 2.3.1.1.6'!$C$5:$D$5</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2-E20F-4BC2-B6DE-E9281E8ADF19}"/>
            </c:ext>
          </c:extLst>
        </c:ser>
        <c:dLbls>
          <c:showLegendKey val="0"/>
          <c:showVal val="1"/>
          <c:showCatName val="0"/>
          <c:showSerName val="0"/>
          <c:showPercent val="0"/>
          <c:showBubbleSize val="0"/>
        </c:dLbls>
        <c:gapWidth val="219"/>
        <c:axId val="397839928"/>
        <c:axId val="397841888"/>
      </c:barChart>
      <c:catAx>
        <c:axId val="3978399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397841888"/>
        <c:crosses val="autoZero"/>
        <c:auto val="1"/>
        <c:lblAlgn val="ctr"/>
        <c:lblOffset val="100"/>
        <c:noMultiLvlLbl val="0"/>
      </c:catAx>
      <c:valAx>
        <c:axId val="397841888"/>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3978399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COMPONENTE </a:t>
            </a:r>
            <a:endParaRPr lang="es-MX" sz="1200">
              <a:effectLst/>
            </a:endParaRPr>
          </a:p>
          <a:p>
            <a:pPr>
              <a:defRPr/>
            </a:pPr>
            <a:r>
              <a:rPr lang="es-MX" sz="1200" b="1" i="0" baseline="0">
                <a:effectLst/>
              </a:rPr>
              <a:t>TERCER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'[1.6 Gráficas 3er Trimestre(1).xlsx]actividad 2.3.1.1.6.1'!$B$4</c:f>
              <c:strCache>
                <c:ptCount val="1"/>
                <c:pt idx="0">
                  <c:v>Meta Planeada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'[1.6 Gráficas 3er Trimestre(1).xlsx]actividad 2.3.1.1.6.1'!$C$3:$D$3</c:f>
              <c:strCache>
                <c:ptCount val="2"/>
                <c:pt idx="0">
                  <c:v>Trimestral</c:v>
                </c:pt>
                <c:pt idx="1">
                  <c:v>Anual</c:v>
                </c:pt>
              </c:strCache>
            </c:strRef>
          </c:cat>
          <c:val>
            <c:numRef>
              <c:f>'[1.6 Gráficas 3er Trimestre(1).xlsx]actividad 2.3.1.1.6.1'!$C$4:$D$4</c:f>
              <c:numCache>
                <c:formatCode>0%</c:formatCode>
                <c:ptCount val="2"/>
                <c:pt idx="0">
                  <c:v>0.25</c:v>
                </c:pt>
                <c:pt idx="1">
                  <c:v>1</c:v>
                </c:pt>
              </c:numCache>
            </c:numRef>
          </c:val>
          <c:extLst xmlns:c16r2="http://schemas.microsoft.com/office/drawing/2015/06/chart">
            <c:ext xmlns:c16="http://schemas.microsoft.com/office/drawing/2014/chart" uri="{C3380CC4-5D6E-409C-BE32-E72D297353CC}">
              <c16:uniqueId val="{00000000-E20F-4BC2-B6DE-E9281E8ADF19}"/>
            </c:ext>
          </c:extLst>
        </c:ser>
        <c:ser>
          <c:idx val="1"/>
          <c:order val="1"/>
          <c:tx>
            <c:strRef>
              <c:f>'[1.6 Gráficas 3er Trimestre(1).xlsx]actividad 2.3.1.1.6.1'!$B$5</c:f>
              <c:strCache>
                <c:ptCount val="1"/>
                <c:pt idx="0">
                  <c:v>Meta Alcanzada</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2"/>
                </a:solidFill>
                <a:prstDash val="sysDot"/>
              </a:ln>
              <a:effectLst/>
            </c:spPr>
            <c:trendlineType val="linear"/>
            <c:dispRSqr val="0"/>
            <c:dispEq val="0"/>
          </c:trendline>
          <c:cat>
            <c:strRef>
              <c:f>'[1.6 Gráficas 3er Trimestre(1).xlsx]actividad 2.3.1.1.6.1'!$C$3:$D$3</c:f>
              <c:strCache>
                <c:ptCount val="2"/>
                <c:pt idx="0">
                  <c:v>Trimestral</c:v>
                </c:pt>
                <c:pt idx="1">
                  <c:v>Anual</c:v>
                </c:pt>
              </c:strCache>
            </c:strRef>
          </c:cat>
          <c:val>
            <c:numRef>
              <c:f>'[1.6 Gráficas 3er Trimestre(1).xlsx]actividad 2.3.1.1.6.1'!$C$5:$D$5</c:f>
              <c:numCache>
                <c:formatCode>0%</c:formatCode>
                <c:ptCount val="2"/>
                <c:pt idx="0">
                  <c:v>0.25</c:v>
                </c:pt>
                <c:pt idx="1">
                  <c:v>0.75</c:v>
                </c:pt>
              </c:numCache>
            </c:numRef>
          </c:val>
          <c:extLst xmlns:c16r2="http://schemas.microsoft.com/office/drawing/2015/06/chart">
            <c:ext xmlns:c16="http://schemas.microsoft.com/office/drawing/2014/chart" uri="{C3380CC4-5D6E-409C-BE32-E72D297353CC}">
              <c16:uniqueId val="{00000002-E20F-4BC2-B6DE-E9281E8ADF19}"/>
            </c:ext>
          </c:extLst>
        </c:ser>
        <c:dLbls>
          <c:showLegendKey val="0"/>
          <c:showVal val="1"/>
          <c:showCatName val="0"/>
          <c:showSerName val="0"/>
          <c:showPercent val="0"/>
          <c:showBubbleSize val="0"/>
        </c:dLbls>
        <c:gapWidth val="219"/>
        <c:axId val="409286616"/>
        <c:axId val="409290536"/>
      </c:barChart>
      <c:catAx>
        <c:axId val="40928661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s-MX"/>
          </a:p>
        </c:txPr>
        <c:crossAx val="409290536"/>
        <c:crosses val="autoZero"/>
        <c:auto val="1"/>
        <c:lblAlgn val="ctr"/>
        <c:lblOffset val="100"/>
        <c:noMultiLvlLbl val="0"/>
      </c:catAx>
      <c:valAx>
        <c:axId val="409290536"/>
        <c:scaling>
          <c:orientation val="minMax"/>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092866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US" dirty="0"/>
          </a:p>
        </p:txBody>
      </p:sp>
      <p:sp>
        <p:nvSpPr>
          <p:cNvPr id="3" name="Marcador de fecha 2"/>
          <p:cNvSpPr>
            <a:spLocks noGrp="1"/>
          </p:cNvSpPr>
          <p:nvPr>
            <p:ph type="dt" idx="1"/>
          </p:nvPr>
        </p:nvSpPr>
        <p:spPr>
          <a:xfrm>
            <a:off x="3850443" y="0"/>
            <a:ext cx="2945659" cy="498055"/>
          </a:xfrm>
          <a:prstGeom prst="rect">
            <a:avLst/>
          </a:prstGeom>
        </p:spPr>
        <p:txBody>
          <a:bodyPr vert="horz" lIns="93177" tIns="46589" rIns="93177" bIns="46589" rtlCol="0"/>
          <a:lstStyle>
            <a:lvl1pPr algn="r">
              <a:defRPr sz="1200"/>
            </a:lvl1pPr>
          </a:lstStyle>
          <a:p>
            <a:fld id="{40E345E5-69E5-46CA-B395-52A6421A2A3D}" type="datetimeFigureOut">
              <a:rPr lang="en-US" smtClean="0"/>
              <a:t>10/20/2025</a:t>
            </a:fld>
            <a:endParaRPr lang="en-US" dirty="0"/>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US" dirty="0"/>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28584"/>
            <a:ext cx="2945659" cy="498054"/>
          </a:xfrm>
          <a:prstGeom prst="rect">
            <a:avLst/>
          </a:prstGeom>
        </p:spPr>
        <p:txBody>
          <a:bodyPr vert="horz" lIns="93177" tIns="46589" rIns="93177" bIns="46589" rtlCol="0" anchor="b"/>
          <a:lstStyle>
            <a:lvl1pPr algn="l">
              <a:defRPr sz="1200"/>
            </a:lvl1pPr>
          </a:lstStyle>
          <a:p>
            <a:endParaRPr lang="en-US" dirty="0"/>
          </a:p>
        </p:txBody>
      </p:sp>
      <p:sp>
        <p:nvSpPr>
          <p:cNvPr id="7" name="Marcador de número de diapositiva 6"/>
          <p:cNvSpPr>
            <a:spLocks noGrp="1"/>
          </p:cNvSpPr>
          <p:nvPr>
            <p:ph type="sldNum" sz="quarter" idx="5"/>
          </p:nvPr>
        </p:nvSpPr>
        <p:spPr>
          <a:xfrm>
            <a:off x="3850443" y="9428584"/>
            <a:ext cx="2945659" cy="498054"/>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dirty="0"/>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F85A3B2-6601-44E5-AE42-D842DC1A672C}" type="slidenum">
              <a:rPr lang="en-US" smtClean="0"/>
              <a:t>1</a:t>
            </a:fld>
            <a:endParaRPr lang="en-US" dirty="0"/>
          </a:p>
        </p:txBody>
      </p:sp>
    </p:spTree>
    <p:extLst>
      <p:ext uri="{BB962C8B-B14F-4D97-AF65-F5344CB8AC3E}">
        <p14:creationId xmlns:p14="http://schemas.microsoft.com/office/powerpoint/2010/main" val="34463191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372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3076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54EEE7-399A-4348-98A1-84ED1649366B}"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0645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54EEE7-399A-4348-98A1-84ED1649366B}"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2073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54EEE7-399A-4348-98A1-84ED1649366B}"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741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3860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328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2737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824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4927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2C54EEE7-399A-4348-98A1-84ED1649366B}" type="slidenum">
              <a:rPr lang="es-MX" smtClean="0"/>
              <a:t>5</a:t>
            </a:fld>
            <a:endParaRPr lang="es-MX" dirty="0"/>
          </a:p>
        </p:txBody>
      </p:sp>
    </p:spTree>
    <p:extLst>
      <p:ext uri="{BB962C8B-B14F-4D97-AF65-F5344CB8AC3E}">
        <p14:creationId xmlns:p14="http://schemas.microsoft.com/office/powerpoint/2010/main" val="3591701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54EEE7-399A-4348-98A1-84ED1649366B}"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2190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6888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3976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54EEE7-399A-4348-98A1-84ED1649366B}"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9868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5" name="Footer Placeholder 4"/>
          <p:cNvSpPr>
            <a:spLocks noGrp="1"/>
          </p:cNvSpPr>
          <p:nvPr>
            <p:ph type="ftr" sz="quarter" idx="11"/>
          </p:nvPr>
        </p:nvSpPr>
        <p:spPr/>
        <p:txBody>
          <a:bodyPr/>
          <a:lstStyle/>
          <a:p>
            <a:endParaRPr lang="es-ES_tradnl" dirty="0"/>
          </a:p>
        </p:txBody>
      </p:sp>
      <p:sp>
        <p:nvSpPr>
          <p:cNvPr id="6" name="Slide Number Placeholder 5"/>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690742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5" name="Footer Placeholder 4"/>
          <p:cNvSpPr>
            <a:spLocks noGrp="1"/>
          </p:cNvSpPr>
          <p:nvPr>
            <p:ph type="ftr" sz="quarter" idx="11"/>
          </p:nvPr>
        </p:nvSpPr>
        <p:spPr/>
        <p:txBody>
          <a:bodyPr/>
          <a:lstStyle/>
          <a:p>
            <a:endParaRPr lang="es-ES_tradnl" dirty="0"/>
          </a:p>
        </p:txBody>
      </p:sp>
      <p:sp>
        <p:nvSpPr>
          <p:cNvPr id="6" name="Slide Number Placeholder 5"/>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204402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5" name="Footer Placeholder 4"/>
          <p:cNvSpPr>
            <a:spLocks noGrp="1"/>
          </p:cNvSpPr>
          <p:nvPr>
            <p:ph type="ftr" sz="quarter" idx="11"/>
          </p:nvPr>
        </p:nvSpPr>
        <p:spPr/>
        <p:txBody>
          <a:bodyPr/>
          <a:lstStyle/>
          <a:p>
            <a:endParaRPr lang="es-ES_tradnl" dirty="0"/>
          </a:p>
        </p:txBody>
      </p:sp>
      <p:sp>
        <p:nvSpPr>
          <p:cNvPr id="6" name="Slide Number Placeholder 5"/>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973476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5" name="Footer Placeholder 4"/>
          <p:cNvSpPr>
            <a:spLocks noGrp="1"/>
          </p:cNvSpPr>
          <p:nvPr>
            <p:ph type="ftr" sz="quarter" idx="11"/>
          </p:nvPr>
        </p:nvSpPr>
        <p:spPr/>
        <p:txBody>
          <a:bodyPr/>
          <a:lstStyle/>
          <a:p>
            <a:endParaRPr lang="es-ES_tradnl" dirty="0"/>
          </a:p>
        </p:txBody>
      </p:sp>
      <p:sp>
        <p:nvSpPr>
          <p:cNvPr id="6" name="Slide Number Placeholder 5"/>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371853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5" name="Footer Placeholder 4"/>
          <p:cNvSpPr>
            <a:spLocks noGrp="1"/>
          </p:cNvSpPr>
          <p:nvPr>
            <p:ph type="ftr" sz="quarter" idx="11"/>
          </p:nvPr>
        </p:nvSpPr>
        <p:spPr/>
        <p:txBody>
          <a:bodyPr/>
          <a:lstStyle/>
          <a:p>
            <a:endParaRPr lang="es-ES_tradnl" dirty="0"/>
          </a:p>
        </p:txBody>
      </p:sp>
      <p:sp>
        <p:nvSpPr>
          <p:cNvPr id="6" name="Slide Number Placeholder 5"/>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710448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6" name="Footer Placeholder 5"/>
          <p:cNvSpPr>
            <a:spLocks noGrp="1"/>
          </p:cNvSpPr>
          <p:nvPr>
            <p:ph type="ftr" sz="quarter" idx="11"/>
          </p:nvPr>
        </p:nvSpPr>
        <p:spPr/>
        <p:txBody>
          <a:bodyPr/>
          <a:lstStyle/>
          <a:p>
            <a:endParaRPr lang="es-ES_tradnl" dirty="0"/>
          </a:p>
        </p:txBody>
      </p:sp>
      <p:sp>
        <p:nvSpPr>
          <p:cNvPr id="7" name="Slide Number Placeholder 6"/>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813128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8" name="Footer Placeholder 7"/>
          <p:cNvSpPr>
            <a:spLocks noGrp="1"/>
          </p:cNvSpPr>
          <p:nvPr>
            <p:ph type="ftr" sz="quarter" idx="11"/>
          </p:nvPr>
        </p:nvSpPr>
        <p:spPr/>
        <p:txBody>
          <a:bodyPr/>
          <a:lstStyle/>
          <a:p>
            <a:endParaRPr lang="es-ES_tradnl" dirty="0"/>
          </a:p>
        </p:txBody>
      </p:sp>
      <p:sp>
        <p:nvSpPr>
          <p:cNvPr id="9" name="Slide Number Placeholder 8"/>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238412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4" name="Footer Placeholder 3"/>
          <p:cNvSpPr>
            <a:spLocks noGrp="1"/>
          </p:cNvSpPr>
          <p:nvPr>
            <p:ph type="ftr" sz="quarter" idx="11"/>
          </p:nvPr>
        </p:nvSpPr>
        <p:spPr/>
        <p:txBody>
          <a:bodyPr/>
          <a:lstStyle/>
          <a:p>
            <a:endParaRPr lang="es-ES_tradnl" dirty="0"/>
          </a:p>
        </p:txBody>
      </p:sp>
      <p:sp>
        <p:nvSpPr>
          <p:cNvPr id="5" name="Slide Number Placeholder 4"/>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190824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3" name="Footer Placeholder 2"/>
          <p:cNvSpPr>
            <a:spLocks noGrp="1"/>
          </p:cNvSpPr>
          <p:nvPr>
            <p:ph type="ftr" sz="quarter" idx="11"/>
          </p:nvPr>
        </p:nvSpPr>
        <p:spPr/>
        <p:txBody>
          <a:bodyPr/>
          <a:lstStyle/>
          <a:p>
            <a:endParaRPr lang="es-ES_tradnl" dirty="0"/>
          </a:p>
        </p:txBody>
      </p:sp>
      <p:sp>
        <p:nvSpPr>
          <p:cNvPr id="4" name="Slide Number Placeholder 3"/>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022326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6" name="Footer Placeholder 5"/>
          <p:cNvSpPr>
            <a:spLocks noGrp="1"/>
          </p:cNvSpPr>
          <p:nvPr>
            <p:ph type="ftr" sz="quarter" idx="11"/>
          </p:nvPr>
        </p:nvSpPr>
        <p:spPr/>
        <p:txBody>
          <a:bodyPr/>
          <a:lstStyle/>
          <a:p>
            <a:endParaRPr lang="es-ES_tradnl" dirty="0"/>
          </a:p>
        </p:txBody>
      </p:sp>
      <p:sp>
        <p:nvSpPr>
          <p:cNvPr id="7" name="Slide Number Placeholder 6"/>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40611851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BE7FA57-C585-244B-8F83-9BDCE76C2BCF}" type="datetimeFigureOut">
              <a:rPr lang="es-ES_tradnl" smtClean="0"/>
              <a:t>20/10/2025</a:t>
            </a:fld>
            <a:endParaRPr lang="es-ES_tradnl" dirty="0"/>
          </a:p>
        </p:txBody>
      </p:sp>
      <p:sp>
        <p:nvSpPr>
          <p:cNvPr id="6" name="Footer Placeholder 5"/>
          <p:cNvSpPr>
            <a:spLocks noGrp="1"/>
          </p:cNvSpPr>
          <p:nvPr>
            <p:ph type="ftr" sz="quarter" idx="11"/>
          </p:nvPr>
        </p:nvSpPr>
        <p:spPr/>
        <p:txBody>
          <a:bodyPr/>
          <a:lstStyle/>
          <a:p>
            <a:endParaRPr lang="es-ES_tradnl" dirty="0"/>
          </a:p>
        </p:txBody>
      </p:sp>
      <p:sp>
        <p:nvSpPr>
          <p:cNvPr id="7" name="Slide Number Placeholder 6"/>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4173870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20/10/2025</a:t>
            </a:fld>
            <a:endParaRPr lang="es-ES_tradnl"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8583883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4.png"/><Relationship Id="rId7"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43.jpg"/></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png"/><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48.png"/><Relationship Id="rId5" Type="http://schemas.openxmlformats.org/officeDocument/2006/relationships/image" Target="../media/image6.png"/><Relationship Id="rId10" Type="http://schemas.openxmlformats.org/officeDocument/2006/relationships/image" Target="../media/image47.png"/><Relationship Id="rId4" Type="http://schemas.openxmlformats.org/officeDocument/2006/relationships/image" Target="../media/image5.png"/><Relationship Id="rId9" Type="http://schemas.openxmlformats.org/officeDocument/2006/relationships/image" Target="../media/image46.png"/></Relationships>
</file>

<file path=ppt/slides/_rels/slide14.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image" Target="../media/image4.pn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54.png"/><Relationship Id="rId5" Type="http://schemas.openxmlformats.org/officeDocument/2006/relationships/image" Target="../media/image6.png"/><Relationship Id="rId10" Type="http://schemas.openxmlformats.org/officeDocument/2006/relationships/image" Target="../media/image53.png"/><Relationship Id="rId4" Type="http://schemas.openxmlformats.org/officeDocument/2006/relationships/image" Target="../media/image5.png"/><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4.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5.xml"/><Relationship Id="rId16"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22.png"/><Relationship Id="rId5" Type="http://schemas.openxmlformats.org/officeDocument/2006/relationships/image" Target="../media/image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20.png"/><Relationship Id="rId1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33.jpg"/><Relationship Id="rId5" Type="http://schemas.openxmlformats.org/officeDocument/2006/relationships/image" Target="../media/image6.png"/><Relationship Id="rId10" Type="http://schemas.openxmlformats.org/officeDocument/2006/relationships/image" Target="../media/image32.jpg"/><Relationship Id="rId4" Type="http://schemas.openxmlformats.org/officeDocument/2006/relationships/image" Target="../media/image5.png"/><Relationship Id="rId9" Type="http://schemas.openxmlformats.org/officeDocument/2006/relationships/image" Target="../media/image31.jpg"/></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4.png"/><Relationship Id="rId7" Type="http://schemas.openxmlformats.org/officeDocument/2006/relationships/image" Target="../media/image39.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CuadroTexto 32">
            <a:extLst>
              <a:ext uri="{FF2B5EF4-FFF2-40B4-BE49-F238E27FC236}">
                <a16:creationId xmlns="" xmlns:a16="http://schemas.microsoft.com/office/drawing/2014/main" id="{98FA050F-DA14-5D47-860C-2B06FB8C55EA}"/>
              </a:ext>
            </a:extLst>
          </p:cNvPr>
          <p:cNvSpPr txBox="1"/>
          <p:nvPr/>
        </p:nvSpPr>
        <p:spPr>
          <a:xfrm>
            <a:off x="1482367" y="1529471"/>
            <a:ext cx="8727366" cy="1354217"/>
          </a:xfrm>
          <a:prstGeom prst="rect">
            <a:avLst/>
          </a:prstGeom>
          <a:noFill/>
        </p:spPr>
        <p:txBody>
          <a:bodyPr wrap="square" rtlCol="0">
            <a:spAutoFit/>
          </a:bodyPr>
          <a:lstStyle/>
          <a:p>
            <a:pPr algn="ctr"/>
            <a:r>
              <a:rPr lang="es-MX" sz="2000" b="1" dirty="0">
                <a:latin typeface="Arial" panose="020B0604020202020204" pitchFamily="34" charset="0"/>
                <a:cs typeface="Arial" panose="020B0604020202020204" pitchFamily="34" charset="0"/>
              </a:rPr>
              <a:t>SUBCOMITÉ SECTORIAL DEL </a:t>
            </a:r>
          </a:p>
          <a:p>
            <a:pPr algn="ctr"/>
            <a:r>
              <a:rPr lang="es-MX" sz="2000" b="1" dirty="0">
                <a:latin typeface="Arial" panose="020B0604020202020204" pitchFamily="34" charset="0"/>
                <a:cs typeface="Arial" panose="020B0604020202020204" pitchFamily="34" charset="0"/>
              </a:rPr>
              <a:t>EJE 2 </a:t>
            </a:r>
            <a:r>
              <a:rPr lang="es-ES" sz="2000" b="1" dirty="0">
                <a:latin typeface="Arial" panose="020B0604020202020204" pitchFamily="34" charset="0"/>
                <a:cs typeface="Arial" panose="020B0604020202020204" pitchFamily="34" charset="0"/>
              </a:rPr>
              <a:t>MEDIO AMBIENTE Y DESARROLLO SOSTENIBLE</a:t>
            </a:r>
            <a:endParaRPr lang="es-MX" sz="2000" b="1" dirty="0">
              <a:latin typeface="Arial" panose="020B0604020202020204" pitchFamily="34" charset="0"/>
              <a:cs typeface="Arial" panose="020B0604020202020204" pitchFamily="34" charset="0"/>
            </a:endParaRPr>
          </a:p>
          <a:p>
            <a:pPr algn="ctr"/>
            <a:r>
              <a:rPr lang="es-MX" sz="2000" b="1" dirty="0" smtClean="0">
                <a:latin typeface="Arial" panose="020B0604020202020204" pitchFamily="34" charset="0"/>
                <a:cs typeface="Arial" panose="020B0604020202020204" pitchFamily="34" charset="0"/>
              </a:rPr>
              <a:t>SEGUNDA SESIÓN </a:t>
            </a:r>
            <a:r>
              <a:rPr lang="es-MX" sz="2000" b="1" dirty="0">
                <a:latin typeface="Arial" panose="020B0604020202020204" pitchFamily="34" charset="0"/>
                <a:cs typeface="Arial" panose="020B0604020202020204" pitchFamily="34" charset="0"/>
              </a:rPr>
              <a:t>ORDINARIA </a:t>
            </a:r>
          </a:p>
          <a:p>
            <a:pPr algn="ctr"/>
            <a:endParaRPr lang="es-MX" sz="2200" b="1" dirty="0">
              <a:latin typeface="Arial" panose="020B0604020202020204" pitchFamily="34" charset="0"/>
              <a:cs typeface="Arial" panose="020B0604020202020204" pitchFamily="34" charset="0"/>
            </a:endParaRPr>
          </a:p>
        </p:txBody>
      </p:sp>
      <p:sp>
        <p:nvSpPr>
          <p:cNvPr id="36" name="CuadroTexto 35">
            <a:extLst>
              <a:ext uri="{FF2B5EF4-FFF2-40B4-BE49-F238E27FC236}">
                <a16:creationId xmlns="" xmlns:a16="http://schemas.microsoft.com/office/drawing/2014/main" id="{6D1D4BCC-2746-A64A-8759-D332562A7905}"/>
              </a:ext>
            </a:extLst>
          </p:cNvPr>
          <p:cNvSpPr txBox="1"/>
          <p:nvPr/>
        </p:nvSpPr>
        <p:spPr>
          <a:xfrm>
            <a:off x="1918909" y="4508445"/>
            <a:ext cx="8290824" cy="1323439"/>
          </a:xfrm>
          <a:prstGeom prst="rect">
            <a:avLst/>
          </a:prstGeom>
          <a:noFill/>
        </p:spPr>
        <p:txBody>
          <a:bodyPr wrap="square" rtlCol="0">
            <a:spAutoFit/>
          </a:bodyPr>
          <a:lstStyle/>
          <a:p>
            <a:pPr algn="ctr"/>
            <a:r>
              <a:rPr lang="es-MX" sz="1600" b="1" dirty="0">
                <a:latin typeface="Arial" panose="020B0604020202020204" pitchFamily="34" charset="0"/>
                <a:cs typeface="Arial" panose="020B0604020202020204" pitchFamily="34" charset="0"/>
              </a:rPr>
              <a:t>INFORME</a:t>
            </a:r>
            <a:r>
              <a:rPr lang="es-MX" sz="1600" dirty="0">
                <a:latin typeface="Arial" panose="020B0604020202020204" pitchFamily="34" charset="0"/>
                <a:cs typeface="Arial" panose="020B0604020202020204" pitchFamily="34" charset="0"/>
              </a:rPr>
              <a:t> </a:t>
            </a:r>
            <a:r>
              <a:rPr lang="es-MX" sz="1600" b="1" dirty="0">
                <a:latin typeface="Arial" panose="020B0604020202020204" pitchFamily="34" charset="0"/>
                <a:cs typeface="Arial" panose="020B0604020202020204" pitchFamily="34" charset="0"/>
              </a:rPr>
              <a:t>DE AVANCES EN CUMPLIMIENTO DE METAS Y OBJETIVOS</a:t>
            </a:r>
          </a:p>
          <a:p>
            <a:pPr algn="ctr"/>
            <a:r>
              <a:rPr lang="es-MX" sz="1600" dirty="0">
                <a:latin typeface="Arial" panose="020B0604020202020204" pitchFamily="34" charset="0"/>
                <a:cs typeface="Arial" panose="020B0604020202020204" pitchFamily="34" charset="0"/>
              </a:rPr>
              <a:t>CORRESPONDIENTE AL TRIMESTRE </a:t>
            </a:r>
            <a:r>
              <a:rPr lang="es-MX" sz="1600" dirty="0" smtClean="0">
                <a:latin typeface="Arial" panose="020B0604020202020204" pitchFamily="34" charset="0"/>
                <a:cs typeface="Arial" panose="020B0604020202020204" pitchFamily="34" charset="0"/>
              </a:rPr>
              <a:t>JULIO – SEPTIEMBRE 2025</a:t>
            </a:r>
            <a:endParaRPr lang="es-MX" sz="1600" dirty="0">
              <a:latin typeface="Arial" panose="020B0604020202020204" pitchFamily="34" charset="0"/>
              <a:cs typeface="Arial" panose="020B0604020202020204" pitchFamily="34" charset="0"/>
            </a:endParaRPr>
          </a:p>
          <a:p>
            <a:pPr algn="ctr"/>
            <a:endParaRPr lang="es-MX" sz="1600" dirty="0">
              <a:latin typeface="Arial" panose="020B0604020202020204" pitchFamily="34" charset="0"/>
              <a:cs typeface="Arial" panose="020B0604020202020204" pitchFamily="34" charset="0"/>
            </a:endParaRPr>
          </a:p>
          <a:p>
            <a:pPr algn="ctr"/>
            <a:r>
              <a:rPr lang="es-MX" sz="1600" b="1" dirty="0">
                <a:latin typeface="Arial" panose="020B0604020202020204" pitchFamily="34" charset="0"/>
                <a:cs typeface="Arial" panose="020B0604020202020204" pitchFamily="34" charset="0"/>
              </a:rPr>
              <a:t>UNIDAD RESPONSABLE: </a:t>
            </a:r>
            <a:r>
              <a:rPr lang="es-MX" sz="1600" dirty="0">
                <a:latin typeface="Arial" panose="020B0604020202020204" pitchFamily="34" charset="0"/>
                <a:cs typeface="Arial" panose="020B0604020202020204" pitchFamily="34" charset="0"/>
              </a:rPr>
              <a:t>INSTITUTO DE PLANEACIÓN DEL DESARROLLO URBANO DEL MUNICIPIO DE BENITO JUÁREZ.</a:t>
            </a:r>
            <a:endParaRPr lang="es-MX" dirty="0">
              <a:latin typeface="Arial" panose="020B0604020202020204" pitchFamily="34" charset="0"/>
              <a:cs typeface="Arial" panose="020B0604020202020204" pitchFamily="34" charset="0"/>
            </a:endParaRPr>
          </a:p>
        </p:txBody>
      </p:sp>
      <p:pic>
        <p:nvPicPr>
          <p:cNvPr id="6" name="Imagen 5">
            <a:extLst>
              <a:ext uri="{FF2B5EF4-FFF2-40B4-BE49-F238E27FC236}">
                <a16:creationId xmlns="" xmlns:a16="http://schemas.microsoft.com/office/drawing/2014/main" id="{830CB339-56BD-A6FE-A940-E3BCF5DBF0A7}"/>
              </a:ext>
            </a:extLst>
          </p:cNvPr>
          <p:cNvPicPr>
            <a:picLocks noChangeAspect="1"/>
          </p:cNvPicPr>
          <p:nvPr/>
        </p:nvPicPr>
        <p:blipFill>
          <a:blip r:embed="rId3"/>
          <a:stretch>
            <a:fillRect/>
          </a:stretch>
        </p:blipFill>
        <p:spPr>
          <a:xfrm>
            <a:off x="54489" y="222323"/>
            <a:ext cx="3767334" cy="1098261"/>
          </a:xfrm>
          <a:prstGeom prst="rect">
            <a:avLst/>
          </a:prstGeom>
        </p:spPr>
      </p:pic>
      <p:pic>
        <p:nvPicPr>
          <p:cNvPr id="10" name="Imagen 9">
            <a:extLst>
              <a:ext uri="{FF2B5EF4-FFF2-40B4-BE49-F238E27FC236}">
                <a16:creationId xmlns="" xmlns:a16="http://schemas.microsoft.com/office/drawing/2014/main" id="{65B4DF49-69A7-4DAA-93F7-6C3C710E8497}"/>
              </a:ext>
            </a:extLst>
          </p:cNvPr>
          <p:cNvPicPr>
            <a:picLocks noChangeAspect="1"/>
          </p:cNvPicPr>
          <p:nvPr/>
        </p:nvPicPr>
        <p:blipFill>
          <a:blip r:embed="rId4"/>
          <a:stretch>
            <a:fillRect/>
          </a:stretch>
        </p:blipFill>
        <p:spPr>
          <a:xfrm>
            <a:off x="5317427" y="2463841"/>
            <a:ext cx="1301087" cy="1990365"/>
          </a:xfrm>
          <a:prstGeom prst="rect">
            <a:avLst/>
          </a:prstGeom>
        </p:spPr>
      </p:pic>
      <p:pic>
        <p:nvPicPr>
          <p:cNvPr id="12" name="Imagen 11">
            <a:extLst>
              <a:ext uri="{FF2B5EF4-FFF2-40B4-BE49-F238E27FC236}">
                <a16:creationId xmlns="" xmlns:a16="http://schemas.microsoft.com/office/drawing/2014/main" id="{C631D556-4522-4089-A137-E969B5389913}"/>
              </a:ext>
              <a:ext uri="{147F2762-F138-4A5C-976F-8EAC2B608ADB}">
                <a16:predDERef xmlns="" xmlns:a16="http://schemas.microsoft.com/office/drawing/2014/main" pred="{89254E76-3E52-49FF-A8A9-84CA64814402}"/>
              </a:ext>
            </a:extLst>
          </p:cNvPr>
          <p:cNvPicPr>
            <a:picLocks noChangeAspect="1"/>
          </p:cNvPicPr>
          <p:nvPr/>
        </p:nvPicPr>
        <p:blipFill>
          <a:blip r:embed="rId5"/>
          <a:srcRect l="5984" t="2830" r="4724" b="3150"/>
          <a:stretch/>
        </p:blipFill>
        <p:spPr>
          <a:xfrm>
            <a:off x="10140733" y="83584"/>
            <a:ext cx="1549058" cy="1615574"/>
          </a:xfrm>
          <a:prstGeom prst="rect">
            <a:avLst/>
          </a:prstGeom>
        </p:spPr>
      </p:pic>
      <p:grpSp>
        <p:nvGrpSpPr>
          <p:cNvPr id="13" name="Grupo 12"/>
          <p:cNvGrpSpPr/>
          <p:nvPr/>
        </p:nvGrpSpPr>
        <p:grpSpPr>
          <a:xfrm>
            <a:off x="0" y="6175404"/>
            <a:ext cx="12192000" cy="733729"/>
            <a:chOff x="0" y="6175404"/>
            <a:chExt cx="12192000" cy="733729"/>
          </a:xfrm>
        </p:grpSpPr>
        <p:grpSp>
          <p:nvGrpSpPr>
            <p:cNvPr id="14"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22"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23"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15"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6"/>
              <a:stretch>
                <a:fillRect/>
              </a:stretch>
            </a:blipFill>
          </p:spPr>
        </p:sp>
      </p:grpSp>
    </p:spTree>
    <p:extLst>
      <p:ext uri="{BB962C8B-B14F-4D97-AF65-F5344CB8AC3E}">
        <p14:creationId xmlns:p14="http://schemas.microsoft.com/office/powerpoint/2010/main" val="4181518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E9188C30-821C-8ED7-8D5E-71FE5D575173}"/>
              </a:ext>
            </a:extLst>
          </p:cNvPr>
          <p:cNvSpPr txBox="1"/>
          <p:nvPr/>
        </p:nvSpPr>
        <p:spPr>
          <a:xfrm>
            <a:off x="-730617" y="1770440"/>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COMPONENTE</a:t>
            </a:r>
            <a:r>
              <a:rPr lang="es-ES" b="1" dirty="0">
                <a:solidFill>
                  <a:srgbClr val="9D2449"/>
                </a:solidFill>
                <a:latin typeface="Arial" panose="020B0604020202020204" pitchFamily="34" charset="0"/>
                <a:cs typeface="Arial" panose="020B0604020202020204" pitchFamily="34" charset="0"/>
              </a:rPr>
              <a:t> </a:t>
            </a:r>
            <a:r>
              <a:rPr lang="es-ES" b="1" dirty="0" smtClean="0">
                <a:solidFill>
                  <a:srgbClr val="9D2449"/>
                </a:solidFill>
                <a:latin typeface="Arial" panose="020B0604020202020204" pitchFamily="34" charset="0"/>
                <a:cs typeface="Arial" panose="020B0604020202020204" pitchFamily="34" charset="0"/>
              </a:rPr>
              <a:t>(ÁREA TÉCNICA)</a:t>
            </a:r>
            <a:endPar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endParaRPr>
          </a:p>
        </p:txBody>
      </p:sp>
      <p:sp>
        <p:nvSpPr>
          <p:cNvPr id="5" name="CuadroTexto 4">
            <a:extLst>
              <a:ext uri="{FF2B5EF4-FFF2-40B4-BE49-F238E27FC236}">
                <a16:creationId xmlns="" xmlns:a16="http://schemas.microsoft.com/office/drawing/2014/main" id="{665E937B-0E82-F612-5C81-335F3323CF58}"/>
              </a:ext>
            </a:extLst>
          </p:cNvPr>
          <p:cNvSpPr txBox="1"/>
          <p:nvPr/>
        </p:nvSpPr>
        <p:spPr>
          <a:xfrm>
            <a:off x="79411" y="2269592"/>
            <a:ext cx="7943114" cy="369332"/>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2.3.1.1.5 Proyectos técnicos de movilidad realizados</a:t>
            </a:r>
            <a:endParaRPr lang="es-MX" dirty="0">
              <a:latin typeface="Arial" panose="020B0604020202020204" pitchFamily="34" charset="0"/>
              <a:cs typeface="Arial" panose="020B0604020202020204" pitchFamily="34" charset="0"/>
            </a:endParaRPr>
          </a:p>
        </p:txBody>
      </p:sp>
      <p:sp>
        <p:nvSpPr>
          <p:cNvPr id="8" name="CuadroTexto 7">
            <a:extLst>
              <a:ext uri="{FF2B5EF4-FFF2-40B4-BE49-F238E27FC236}">
                <a16:creationId xmlns="" xmlns:a16="http://schemas.microsoft.com/office/drawing/2014/main" id="{669315ED-4F28-E417-7A26-D0D523CCCD94}"/>
              </a:ext>
            </a:extLst>
          </p:cNvPr>
          <p:cNvSpPr txBox="1"/>
          <p:nvPr/>
        </p:nvSpPr>
        <p:spPr>
          <a:xfrm>
            <a:off x="79411" y="2834179"/>
            <a:ext cx="5592848" cy="1046440"/>
          </a:xfrm>
          <a:prstGeom prst="rect">
            <a:avLst/>
          </a:prstGeom>
          <a:noFill/>
        </p:spPr>
        <p:txBody>
          <a:bodyPr wrap="square">
            <a:spAutoFit/>
          </a:bodyPr>
          <a:lstStyle/>
          <a:p>
            <a:pPr algn="just"/>
            <a:r>
              <a:rPr lang="es-ES" sz="1300" b="1" dirty="0" smtClean="0">
                <a:latin typeface="Arial" panose="020B0604020202020204" pitchFamily="34" charset="0"/>
                <a:cs typeface="Arial" panose="020B0604020202020204" pitchFamily="34" charset="0"/>
              </a:rPr>
              <a:t>Justificación </a:t>
            </a:r>
            <a:r>
              <a:rPr lang="es-ES" sz="1300" b="1" dirty="0">
                <a:latin typeface="Arial" panose="020B0604020202020204" pitchFamily="34" charset="0"/>
                <a:cs typeface="Arial" panose="020B0604020202020204" pitchFamily="34" charset="0"/>
              </a:rPr>
              <a:t>Trimestral: </a:t>
            </a:r>
            <a:r>
              <a:rPr lang="es-ES" sz="1300" dirty="0">
                <a:latin typeface="Arial" panose="020B0604020202020204" pitchFamily="34" charset="0"/>
                <a:cs typeface="Arial" panose="020B0604020202020204" pitchFamily="34" charset="0"/>
              </a:rPr>
              <a:t>Se llevan acabo una serie de actividades en materia de movilidad mismo que han de llevar a un diagnostico preliminar para la realización de proyectos técnicos de movilidad</a:t>
            </a:r>
            <a:endParaRPr lang="es-ES" sz="1300" b="1" dirty="0">
              <a:latin typeface="Arial" panose="020B0604020202020204" pitchFamily="34" charset="0"/>
              <a:cs typeface="Arial" panose="020B0604020202020204" pitchFamily="34" charset="0"/>
            </a:endParaRPr>
          </a:p>
          <a:p>
            <a:pPr algn="just"/>
            <a:endParaRPr lang="es-ES" sz="1300" b="1" dirty="0">
              <a:latin typeface="Arial" panose="020B0604020202020204" pitchFamily="34" charset="0"/>
              <a:cs typeface="Arial" panose="020B0604020202020204" pitchFamily="34" charset="0"/>
            </a:endParaRPr>
          </a:p>
          <a:p>
            <a:pPr algn="just"/>
            <a:r>
              <a:rPr lang="es-ES" sz="1000" dirty="0">
                <a:latin typeface="Arial" panose="020B0604020202020204" pitchFamily="34" charset="0"/>
                <a:cs typeface="Arial" panose="020B0604020202020204" pitchFamily="34" charset="0"/>
              </a:rPr>
              <a:t>		</a:t>
            </a:r>
          </a:p>
        </p:txBody>
      </p:sp>
      <p:grpSp>
        <p:nvGrpSpPr>
          <p:cNvPr id="7" name="Grupo 6"/>
          <p:cNvGrpSpPr/>
          <p:nvPr/>
        </p:nvGrpSpPr>
        <p:grpSpPr>
          <a:xfrm>
            <a:off x="0" y="0"/>
            <a:ext cx="12192000" cy="6909133"/>
            <a:chOff x="0" y="0"/>
            <a:chExt cx="12192000" cy="6909133"/>
          </a:xfrm>
        </p:grpSpPr>
        <p:grpSp>
          <p:nvGrpSpPr>
            <p:cNvPr id="9"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7"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8"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000" dirty="0">
                  <a:latin typeface="Arial" panose="020B0604020202020204" pitchFamily="34" charset="0"/>
                  <a:cs typeface="Arial" panose="020B0604020202020204" pitchFamily="34" charset="0"/>
                </a:endParaRPr>
              </a:p>
            </p:txBody>
          </p:sp>
        </p:grpSp>
        <p:sp>
          <p:nvSpPr>
            <p:cNvPr id="10"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1" name="Grupo 10"/>
            <p:cNvGrpSpPr/>
            <p:nvPr/>
          </p:nvGrpSpPr>
          <p:grpSpPr>
            <a:xfrm>
              <a:off x="9086602" y="0"/>
              <a:ext cx="2211430" cy="796891"/>
              <a:chOff x="13629903" y="0"/>
              <a:chExt cx="3317145" cy="1195336"/>
            </a:xfrm>
          </p:grpSpPr>
          <p:sp>
            <p:nvSpPr>
              <p:cNvPr id="12"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3"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4"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5"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6"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graphicFrame>
        <p:nvGraphicFramePr>
          <p:cNvPr id="20" name="Gráfico 19">
            <a:extLst>
              <a:ext uri="{FF2B5EF4-FFF2-40B4-BE49-F238E27FC236}">
                <a16:creationId xmlns="" xmlns:xdr="http://schemas.openxmlformats.org/drawingml/2006/spreadsheetDrawing" xmlns:a16="http://schemas.microsoft.com/office/drawing/2014/main" xmlns:lc="http://schemas.openxmlformats.org/drawingml/2006/lockedCanvas" id="{00000000-0008-0000-0100-000003000000}"/>
              </a:ext>
            </a:extLst>
          </p:cNvPr>
          <p:cNvGraphicFramePr>
            <a:graphicFrameLocks/>
          </p:cNvGraphicFramePr>
          <p:nvPr>
            <p:extLst>
              <p:ext uri="{D42A27DB-BD31-4B8C-83A1-F6EECF244321}">
                <p14:modId xmlns:p14="http://schemas.microsoft.com/office/powerpoint/2010/main" val="2014371386"/>
              </p:ext>
            </p:extLst>
          </p:nvPr>
        </p:nvGraphicFramePr>
        <p:xfrm>
          <a:off x="6054035" y="1799376"/>
          <a:ext cx="5188779" cy="3350872"/>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490185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E9188C30-821C-8ED7-8D5E-71FE5D575173}"/>
              </a:ext>
            </a:extLst>
          </p:cNvPr>
          <p:cNvSpPr txBox="1"/>
          <p:nvPr/>
        </p:nvSpPr>
        <p:spPr>
          <a:xfrm>
            <a:off x="-1849316" y="287277"/>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ACTIVIDAD</a:t>
            </a:r>
          </a:p>
        </p:txBody>
      </p:sp>
      <p:sp>
        <p:nvSpPr>
          <p:cNvPr id="5" name="CuadroTexto 4">
            <a:extLst>
              <a:ext uri="{FF2B5EF4-FFF2-40B4-BE49-F238E27FC236}">
                <a16:creationId xmlns="" xmlns:a16="http://schemas.microsoft.com/office/drawing/2014/main" id="{665E937B-0E82-F612-5C81-335F3323CF58}"/>
              </a:ext>
            </a:extLst>
          </p:cNvPr>
          <p:cNvSpPr txBox="1"/>
          <p:nvPr/>
        </p:nvSpPr>
        <p:spPr>
          <a:xfrm>
            <a:off x="98475" y="773250"/>
            <a:ext cx="7737620" cy="584775"/>
          </a:xfrm>
          <a:prstGeom prst="rect">
            <a:avLst/>
          </a:prstGeom>
          <a:noFill/>
        </p:spPr>
        <p:txBody>
          <a:bodyPr wrap="square">
            <a:spAutoFit/>
          </a:bodyPr>
          <a:lstStyle/>
          <a:p>
            <a:r>
              <a:rPr lang="es-ES" sz="1600" dirty="0">
                <a:latin typeface="Arial" panose="020B0604020202020204" pitchFamily="34" charset="0"/>
                <a:cs typeface="Arial" panose="020B0604020202020204" pitchFamily="34" charset="0"/>
              </a:rPr>
              <a:t>2.3.1.1.5.1 Elaboración de diagnósticos para identificar déficit de infraestructura y servicios de los medios de transporte </a:t>
            </a:r>
            <a:endParaRPr lang="es-MX" sz="1600" dirty="0">
              <a:latin typeface="Arial" panose="020B0604020202020204" pitchFamily="34" charset="0"/>
              <a:cs typeface="Arial" panose="020B0604020202020204" pitchFamily="34" charset="0"/>
            </a:endParaRPr>
          </a:p>
        </p:txBody>
      </p:sp>
      <p:sp>
        <p:nvSpPr>
          <p:cNvPr id="8" name="CuadroTexto 7">
            <a:extLst>
              <a:ext uri="{FF2B5EF4-FFF2-40B4-BE49-F238E27FC236}">
                <a16:creationId xmlns="" xmlns:a16="http://schemas.microsoft.com/office/drawing/2014/main" id="{669315ED-4F28-E417-7A26-D0D523CCCD94}"/>
              </a:ext>
            </a:extLst>
          </p:cNvPr>
          <p:cNvSpPr txBox="1"/>
          <p:nvPr/>
        </p:nvSpPr>
        <p:spPr>
          <a:xfrm>
            <a:off x="98475" y="1492975"/>
            <a:ext cx="7664960" cy="1046440"/>
          </a:xfrm>
          <a:prstGeom prst="rect">
            <a:avLst/>
          </a:prstGeom>
          <a:noFill/>
        </p:spPr>
        <p:txBody>
          <a:bodyPr wrap="square">
            <a:spAutoFit/>
          </a:bodyPr>
          <a:lstStyle/>
          <a:p>
            <a:pPr algn="just"/>
            <a:r>
              <a:rPr lang="es-ES" sz="1300" b="1" dirty="0" smtClean="0">
                <a:latin typeface="Arial" panose="020B0604020202020204" pitchFamily="34" charset="0"/>
                <a:cs typeface="Arial" panose="020B0604020202020204" pitchFamily="34" charset="0"/>
              </a:rPr>
              <a:t>Justificación </a:t>
            </a:r>
            <a:r>
              <a:rPr lang="es-ES" sz="1300" b="1" dirty="0">
                <a:latin typeface="Arial" panose="020B0604020202020204" pitchFamily="34" charset="0"/>
                <a:cs typeface="Arial" panose="020B0604020202020204" pitchFamily="34" charset="0"/>
              </a:rPr>
              <a:t>Trimestral: </a:t>
            </a:r>
            <a:r>
              <a:rPr lang="es-ES" sz="1300" dirty="0">
                <a:latin typeface="Arial" panose="020B0604020202020204" pitchFamily="34" charset="0"/>
                <a:cs typeface="Arial" panose="020B0604020202020204" pitchFamily="34" charset="0"/>
              </a:rPr>
              <a:t>Los diagnósticos se encuentran en una fase avanzada de ejecución, con una recopilación de datos clave que está permitiendo identificar de manera precisa los déficits existentes en infraestructura y servicios. Se estima que el proceso de elaboración se completará en los plazos establecidos, alcanzando el 100% de la meta a final de año.</a:t>
            </a:r>
            <a:endParaRPr lang="es-ES" sz="1300" b="1" dirty="0">
              <a:latin typeface="Arial" panose="020B0604020202020204" pitchFamily="34" charset="0"/>
              <a:cs typeface="Arial" panose="020B0604020202020204" pitchFamily="34" charset="0"/>
            </a:endParaRPr>
          </a:p>
          <a:p>
            <a:pPr algn="just"/>
            <a:r>
              <a:rPr lang="es-ES" sz="1000" dirty="0">
                <a:latin typeface="Arial" panose="020B0604020202020204" pitchFamily="34" charset="0"/>
                <a:cs typeface="Arial" panose="020B0604020202020204" pitchFamily="34" charset="0"/>
              </a:rPr>
              <a:t>		</a:t>
            </a:r>
          </a:p>
        </p:txBody>
      </p:sp>
      <p:sp>
        <p:nvSpPr>
          <p:cNvPr id="7" name="CuadroTexto 6">
            <a:extLst>
              <a:ext uri="{FF2B5EF4-FFF2-40B4-BE49-F238E27FC236}">
                <a16:creationId xmlns="" xmlns:a16="http://schemas.microsoft.com/office/drawing/2014/main" id="{20D6454F-3035-4B61-8FDF-10BDFFA4D437}"/>
              </a:ext>
            </a:extLst>
          </p:cNvPr>
          <p:cNvSpPr txBox="1"/>
          <p:nvPr/>
        </p:nvSpPr>
        <p:spPr>
          <a:xfrm>
            <a:off x="397414" y="3537870"/>
            <a:ext cx="6248537" cy="338554"/>
          </a:xfrm>
          <a:prstGeom prst="rect">
            <a:avLst/>
          </a:prstGeom>
          <a:noFill/>
        </p:spPr>
        <p:txBody>
          <a:bodyPr wrap="square">
            <a:spAutoFit/>
          </a:bodyPr>
          <a:lstStyle/>
          <a:p>
            <a:r>
              <a:rPr lang="es-ES" sz="1600" dirty="0">
                <a:latin typeface="Arial" panose="020B0604020202020204" pitchFamily="34" charset="0"/>
                <a:cs typeface="Arial" panose="020B0604020202020204" pitchFamily="34" charset="0"/>
              </a:rPr>
              <a:t>2.3.1.1.5.2 Elaboración de insumos para diagnósticos </a:t>
            </a:r>
            <a:endParaRPr lang="es-MX" sz="1600" dirty="0">
              <a:latin typeface="Arial" panose="020B0604020202020204" pitchFamily="34" charset="0"/>
              <a:cs typeface="Arial" panose="020B0604020202020204" pitchFamily="34" charset="0"/>
            </a:endParaRPr>
          </a:p>
        </p:txBody>
      </p:sp>
      <p:sp>
        <p:nvSpPr>
          <p:cNvPr id="10" name="CuadroTexto 9">
            <a:extLst>
              <a:ext uri="{FF2B5EF4-FFF2-40B4-BE49-F238E27FC236}">
                <a16:creationId xmlns="" xmlns:a16="http://schemas.microsoft.com/office/drawing/2014/main" id="{EEAFF90C-5F3B-4647-B6BF-73C22405AC38}"/>
              </a:ext>
            </a:extLst>
          </p:cNvPr>
          <p:cNvSpPr txBox="1"/>
          <p:nvPr/>
        </p:nvSpPr>
        <p:spPr>
          <a:xfrm>
            <a:off x="98475" y="4033434"/>
            <a:ext cx="7737620" cy="1092607"/>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Justificación Trimestral: </a:t>
            </a:r>
            <a:r>
              <a:rPr lang="es-ES" sz="1300" dirty="0">
                <a:latin typeface="Arial" panose="020B0604020202020204" pitchFamily="34" charset="0"/>
                <a:cs typeface="Arial" panose="020B0604020202020204" pitchFamily="34" charset="0"/>
              </a:rPr>
              <a:t>Para la elaboración de insumos relacionados al diagnóstico para identificar el déficit de infraestructura y servicios de trasporte, de ha realizado una serie de levantamientos con drones, visitas de campo en puntos de conflicto vial mismos que forman "cuellos de botella" realizando levantamientos y conteos vehiculares, generando con ellos bitácoras que permitirán tener diagnósticos confiables y permitan llevar a la correcta toma de decisiones</a:t>
            </a:r>
          </a:p>
        </p:txBody>
      </p:sp>
      <p:grpSp>
        <p:nvGrpSpPr>
          <p:cNvPr id="11" name="Grupo 10"/>
          <p:cNvGrpSpPr/>
          <p:nvPr/>
        </p:nvGrpSpPr>
        <p:grpSpPr>
          <a:xfrm>
            <a:off x="0" y="6175404"/>
            <a:ext cx="12192000" cy="733729"/>
            <a:chOff x="0" y="6175404"/>
            <a:chExt cx="12192000" cy="733729"/>
          </a:xfrm>
        </p:grpSpPr>
        <p:grpSp>
          <p:nvGrpSpPr>
            <p:cNvPr id="12"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20"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21"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latin typeface="Arial" panose="020B0604020202020204" pitchFamily="34" charset="0"/>
                  <a:cs typeface="Arial" panose="020B0604020202020204" pitchFamily="34" charset="0"/>
                </a:endParaRPr>
              </a:p>
            </p:txBody>
          </p:sp>
        </p:grpSp>
        <p:sp>
          <p:nvSpPr>
            <p:cNvPr id="13"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graphicFrame>
        <p:nvGraphicFramePr>
          <p:cNvPr id="14" name="Gráfico 13">
            <a:extLst>
              <a:ext uri="{FF2B5EF4-FFF2-40B4-BE49-F238E27FC236}">
                <a16:creationId xmlns="" xmlns:xdr="http://schemas.openxmlformats.org/drawingml/2006/spreadsheetDrawing" xmlns:a16="http://schemas.microsoft.com/office/drawing/2014/main" xmlns:lc="http://schemas.openxmlformats.org/drawingml/2006/lockedCanvas" id="{00000000-0008-0000-0200-000003000000}"/>
              </a:ext>
            </a:extLst>
          </p:cNvPr>
          <p:cNvGraphicFramePr>
            <a:graphicFrameLocks/>
          </p:cNvGraphicFramePr>
          <p:nvPr>
            <p:extLst>
              <p:ext uri="{D42A27DB-BD31-4B8C-83A1-F6EECF244321}">
                <p14:modId xmlns:p14="http://schemas.microsoft.com/office/powerpoint/2010/main" val="607178793"/>
              </p:ext>
            </p:extLst>
          </p:nvPr>
        </p:nvGraphicFramePr>
        <p:xfrm>
          <a:off x="7930326" y="164681"/>
          <a:ext cx="4261674" cy="276843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Gráfico 16">
            <a:extLst>
              <a:ext uri="{FF2B5EF4-FFF2-40B4-BE49-F238E27FC236}">
                <a16:creationId xmlns="" xmlns:xdr="http://schemas.openxmlformats.org/drawingml/2006/spreadsheetDrawing" xmlns:a16="http://schemas.microsoft.com/office/drawing/2014/main" xmlns:lc="http://schemas.openxmlformats.org/drawingml/2006/lockedCanvas" id="{00000000-0008-0000-0300-000003000000}"/>
              </a:ext>
            </a:extLst>
          </p:cNvPr>
          <p:cNvGraphicFramePr>
            <a:graphicFrameLocks/>
          </p:cNvGraphicFramePr>
          <p:nvPr>
            <p:extLst>
              <p:ext uri="{D42A27DB-BD31-4B8C-83A1-F6EECF244321}">
                <p14:modId xmlns:p14="http://schemas.microsoft.com/office/powerpoint/2010/main" val="1707526535"/>
              </p:ext>
            </p:extLst>
          </p:nvPr>
        </p:nvGraphicFramePr>
        <p:xfrm>
          <a:off x="7951809" y="3446832"/>
          <a:ext cx="4184688" cy="2813508"/>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070699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C459D21-666B-ED78-810A-5B74CE2F9CF9}"/>
            </a:ext>
          </a:extLst>
        </p:cNvPr>
        <p:cNvGrpSpPr/>
        <p:nvPr/>
      </p:nvGrpSpPr>
      <p:grpSpPr>
        <a:xfrm>
          <a:off x="0" y="0"/>
          <a:ext cx="0" cy="0"/>
          <a:chOff x="0" y="0"/>
          <a:chExt cx="0" cy="0"/>
        </a:xfrm>
      </p:grpSpPr>
      <p:sp>
        <p:nvSpPr>
          <p:cNvPr id="2" name="TextBox 2">
            <a:extLst>
              <a:ext uri="{FF2B5EF4-FFF2-40B4-BE49-F238E27FC236}">
                <a16:creationId xmlns="" xmlns:a16="http://schemas.microsoft.com/office/drawing/2014/main" id="{1ECE8726-22FC-F07D-F7A8-89674EA310B3}"/>
              </a:ext>
            </a:extLst>
          </p:cNvPr>
          <p:cNvSpPr txBox="1"/>
          <p:nvPr/>
        </p:nvSpPr>
        <p:spPr>
          <a:xfrm>
            <a:off x="190500" y="434327"/>
            <a:ext cx="8974441" cy="328231"/>
          </a:xfrm>
          <a:prstGeom prst="rect">
            <a:avLst/>
          </a:prstGeom>
        </p:spPr>
        <p:txBody>
          <a:bodyPr lIns="0" tIns="0" rIns="0" bIns="0" rtlCol="0" anchor="t">
            <a:spAutoFit/>
          </a:bodyPr>
          <a:lstStyle/>
          <a:p>
            <a:pPr defTabSz="609630">
              <a:spcBef>
                <a:spcPct val="0"/>
              </a:spcBef>
              <a:defRPr/>
            </a:pPr>
            <a:r>
              <a:rPr lang="es-ES" sz="2133" b="1" dirty="0" smtClean="0">
                <a:solidFill>
                  <a:srgbClr val="7E0000"/>
                </a:solidFill>
                <a:latin typeface="Arial" panose="020B0604020202020204" pitchFamily="34" charset="0"/>
                <a:cs typeface="Arial" panose="020B0604020202020204" pitchFamily="34" charset="0"/>
              </a:rPr>
              <a:t>ANÁLISIS DE VIABILIDAD - RUTA MAR</a:t>
            </a:r>
            <a:endParaRPr lang="es-ES" sz="2133" dirty="0">
              <a:latin typeface="Arial" panose="020B0604020202020204" pitchFamily="34" charset="0"/>
              <a:cs typeface="Arial" panose="020B0604020202020204" pitchFamily="34" charset="0"/>
            </a:endParaRPr>
          </a:p>
        </p:txBody>
      </p:sp>
      <p:sp>
        <p:nvSpPr>
          <p:cNvPr id="22" name="CuadroTexto 21">
            <a:extLst>
              <a:ext uri="{FF2B5EF4-FFF2-40B4-BE49-F238E27FC236}">
                <a16:creationId xmlns="" xmlns:a16="http://schemas.microsoft.com/office/drawing/2014/main" id="{F0804A4C-A9AE-4379-810D-B63CFE490D5A}"/>
              </a:ext>
            </a:extLst>
          </p:cNvPr>
          <p:cNvSpPr txBox="1"/>
          <p:nvPr/>
        </p:nvSpPr>
        <p:spPr>
          <a:xfrm>
            <a:off x="152400" y="762558"/>
            <a:ext cx="11558630" cy="492443"/>
          </a:xfrm>
          <a:prstGeom prst="rect">
            <a:avLst/>
          </a:prstGeom>
          <a:noFill/>
        </p:spPr>
        <p:txBody>
          <a:bodyPr wrap="square">
            <a:spAutoFit/>
          </a:bodyPr>
          <a:lstStyle/>
          <a:p>
            <a:r>
              <a:rPr lang="es-MX" sz="1300" dirty="0">
                <a:latin typeface="Arial" panose="020B0604020202020204" pitchFamily="34" charset="0"/>
                <a:cs typeface="Arial" panose="020B0604020202020204" pitchFamily="34" charset="0"/>
              </a:rPr>
              <a:t>E</a:t>
            </a:r>
            <a:r>
              <a:rPr lang="es-MX" sz="1300" dirty="0" smtClean="0">
                <a:latin typeface="Arial" panose="020B0604020202020204" pitchFamily="34" charset="0"/>
                <a:cs typeface="Arial" panose="020B0604020202020204" pitchFamily="34" charset="0"/>
              </a:rPr>
              <a:t>s </a:t>
            </a:r>
            <a:r>
              <a:rPr lang="es-MX" sz="1300" dirty="0">
                <a:latin typeface="Arial" panose="020B0604020202020204" pitchFamily="34" charset="0"/>
                <a:cs typeface="Arial" panose="020B0604020202020204" pitchFamily="34" charset="0"/>
              </a:rPr>
              <a:t>un servicio gratuito de transporte público en Cancún que conecta distintos puntos de la ciudad con las playas de la Zona Turística. </a:t>
            </a:r>
            <a:r>
              <a:rPr lang="es-MX" sz="1300" dirty="0">
                <a:latin typeface="Arial" panose="020B0604020202020204" pitchFamily="34" charset="0"/>
                <a:cs typeface="Arial" panose="020B0604020202020204" pitchFamily="34" charset="0"/>
              </a:rPr>
              <a:t>Su objetivo es facilitar el acceso de residentes y visitantes al litoral, promoviendo la movilidad sostenible y el disfrute de los espacios naturales sin costo alguno.</a:t>
            </a:r>
          </a:p>
        </p:txBody>
      </p:sp>
      <p:sp>
        <p:nvSpPr>
          <p:cNvPr id="4" name="Rectangle 1">
            <a:extLst>
              <a:ext uri="{FF2B5EF4-FFF2-40B4-BE49-F238E27FC236}">
                <a16:creationId xmlns="" xmlns:a16="http://schemas.microsoft.com/office/drawing/2014/main" id="{067FAF1F-9D96-4781-A492-E9D68144FA5F}"/>
              </a:ext>
            </a:extLst>
          </p:cNvPr>
          <p:cNvSpPr>
            <a:spLocks noChangeArrowheads="1"/>
          </p:cNvSpPr>
          <p:nvPr/>
        </p:nvSpPr>
        <p:spPr bwMode="auto">
          <a:xfrm>
            <a:off x="0" y="-123109"/>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es-MX" sz="1200" dirty="0"/>
          </a:p>
        </p:txBody>
      </p:sp>
      <p:grpSp>
        <p:nvGrpSpPr>
          <p:cNvPr id="7" name="Grupo 6"/>
          <p:cNvGrpSpPr/>
          <p:nvPr/>
        </p:nvGrpSpPr>
        <p:grpSpPr>
          <a:xfrm>
            <a:off x="0" y="0"/>
            <a:ext cx="12192000" cy="6909133"/>
            <a:chOff x="0" y="0"/>
            <a:chExt cx="12192000" cy="6909133"/>
          </a:xfrm>
        </p:grpSpPr>
        <p:grpSp>
          <p:nvGrpSpPr>
            <p:cNvPr id="8"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6"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7"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9"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0" name="Grupo 9"/>
            <p:cNvGrpSpPr/>
            <p:nvPr/>
          </p:nvGrpSpPr>
          <p:grpSpPr>
            <a:xfrm>
              <a:off x="9086602" y="0"/>
              <a:ext cx="2211430" cy="796891"/>
              <a:chOff x="13629903" y="0"/>
              <a:chExt cx="3317145" cy="1195336"/>
            </a:xfrm>
          </p:grpSpPr>
          <p:sp>
            <p:nvSpPr>
              <p:cNvPr id="11"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2"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3"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4"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5"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pic>
        <p:nvPicPr>
          <p:cNvPr id="5" name="Imagen 4"/>
          <p:cNvPicPr>
            <a:picLocks noChangeAspect="1"/>
          </p:cNvPicPr>
          <p:nvPr/>
        </p:nvPicPr>
        <p:blipFill>
          <a:blip r:embed="rId7"/>
          <a:stretch>
            <a:fillRect/>
          </a:stretch>
        </p:blipFill>
        <p:spPr>
          <a:xfrm>
            <a:off x="6357400" y="1639640"/>
            <a:ext cx="4107074" cy="2288946"/>
          </a:xfrm>
          <a:prstGeom prst="rect">
            <a:avLst/>
          </a:prstGeom>
        </p:spPr>
      </p:pic>
      <p:pic>
        <p:nvPicPr>
          <p:cNvPr id="6" name="Imagen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57400" y="4012016"/>
            <a:ext cx="4197389" cy="2080331"/>
          </a:xfrm>
          <a:prstGeom prst="rect">
            <a:avLst/>
          </a:prstGeom>
        </p:spPr>
      </p:pic>
      <p:pic>
        <p:nvPicPr>
          <p:cNvPr id="18" name="Imagen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2410" y="1471958"/>
            <a:ext cx="4561996" cy="4635183"/>
          </a:xfrm>
          <a:prstGeom prst="rect">
            <a:avLst/>
          </a:prstGeom>
        </p:spPr>
      </p:pic>
    </p:spTree>
    <p:extLst>
      <p:ext uri="{BB962C8B-B14F-4D97-AF65-F5344CB8AC3E}">
        <p14:creationId xmlns:p14="http://schemas.microsoft.com/office/powerpoint/2010/main" val="3214501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C459D21-666B-ED78-810A-5B74CE2F9CF9}"/>
            </a:ext>
          </a:extLst>
        </p:cNvPr>
        <p:cNvGrpSpPr/>
        <p:nvPr/>
      </p:nvGrpSpPr>
      <p:grpSpPr>
        <a:xfrm>
          <a:off x="0" y="0"/>
          <a:ext cx="0" cy="0"/>
          <a:chOff x="0" y="0"/>
          <a:chExt cx="0" cy="0"/>
        </a:xfrm>
      </p:grpSpPr>
      <p:sp>
        <p:nvSpPr>
          <p:cNvPr id="2" name="TextBox 2">
            <a:extLst>
              <a:ext uri="{FF2B5EF4-FFF2-40B4-BE49-F238E27FC236}">
                <a16:creationId xmlns="" xmlns:a16="http://schemas.microsoft.com/office/drawing/2014/main" id="{1ECE8726-22FC-F07D-F7A8-89674EA310B3}"/>
              </a:ext>
            </a:extLst>
          </p:cNvPr>
          <p:cNvSpPr txBox="1"/>
          <p:nvPr/>
        </p:nvSpPr>
        <p:spPr>
          <a:xfrm>
            <a:off x="-3361585" y="131480"/>
            <a:ext cx="11257443" cy="246221"/>
          </a:xfrm>
          <a:prstGeom prst="rect">
            <a:avLst/>
          </a:prstGeom>
        </p:spPr>
        <p:txBody>
          <a:bodyPr wrap="square" lIns="0" tIns="0" rIns="0" bIns="0" rtlCol="0" anchor="t">
            <a:spAutoFit/>
          </a:bodyPr>
          <a:lstStyle/>
          <a:p>
            <a:pPr algn="ctr" defTabSz="609630">
              <a:spcBef>
                <a:spcPct val="0"/>
              </a:spcBef>
              <a:defRPr/>
            </a:pPr>
            <a:r>
              <a:rPr lang="es-ES" sz="1600" b="1" dirty="0" smtClean="0">
                <a:solidFill>
                  <a:srgbClr val="7E0000"/>
                </a:solidFill>
                <a:latin typeface="Arial" panose="020B0604020202020204" pitchFamily="34" charset="0"/>
                <a:cs typeface="Arial" panose="020B0604020202020204" pitchFamily="34" charset="0"/>
              </a:rPr>
              <a:t>PROYECTOS CONCEPTUALES URBANOS</a:t>
            </a:r>
            <a:endParaRPr lang="es-ES" sz="1600" b="1" dirty="0">
              <a:solidFill>
                <a:srgbClr val="7E0000"/>
              </a:solidFill>
              <a:latin typeface="Arial" panose="020B0604020202020204" pitchFamily="34" charset="0"/>
              <a:cs typeface="Arial" panose="020B0604020202020204" pitchFamily="34" charset="0"/>
            </a:endParaRPr>
          </a:p>
        </p:txBody>
      </p:sp>
      <p:grpSp>
        <p:nvGrpSpPr>
          <p:cNvPr id="14"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5"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6"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defTabSz="609630">
                <a:lnSpc>
                  <a:spcPts val="1818"/>
                </a:lnSpc>
                <a:defRPr/>
              </a:pPr>
              <a:endParaRPr sz="1200" dirty="0">
                <a:solidFill>
                  <a:prstClr val="black"/>
                </a:solidFill>
                <a:latin typeface="Calibri"/>
              </a:endParaRPr>
            </a:p>
          </p:txBody>
        </p:sp>
      </p:grpSp>
      <p:sp>
        <p:nvSpPr>
          <p:cNvPr id="17"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28" name="Grupo 27"/>
          <p:cNvGrpSpPr/>
          <p:nvPr/>
        </p:nvGrpSpPr>
        <p:grpSpPr>
          <a:xfrm>
            <a:off x="9086602" y="0"/>
            <a:ext cx="2211430" cy="796891"/>
            <a:chOff x="13629903" y="0"/>
            <a:chExt cx="3317145" cy="1195336"/>
          </a:xfrm>
        </p:grpSpPr>
        <p:sp>
          <p:nvSpPr>
            <p:cNvPr id="29"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30"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31"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32"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33"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pic>
        <p:nvPicPr>
          <p:cNvPr id="5" name="Imagen 4"/>
          <p:cNvPicPr>
            <a:picLocks noChangeAspect="1"/>
          </p:cNvPicPr>
          <p:nvPr/>
        </p:nvPicPr>
        <p:blipFill>
          <a:blip r:embed="rId7"/>
          <a:stretch>
            <a:fillRect/>
          </a:stretch>
        </p:blipFill>
        <p:spPr>
          <a:xfrm>
            <a:off x="5895131" y="4412344"/>
            <a:ext cx="6177467" cy="1713612"/>
          </a:xfrm>
          <a:prstGeom prst="rect">
            <a:avLst/>
          </a:prstGeom>
        </p:spPr>
      </p:pic>
      <p:pic>
        <p:nvPicPr>
          <p:cNvPr id="6" name="Imagen 5"/>
          <p:cNvPicPr>
            <a:picLocks noChangeAspect="1"/>
          </p:cNvPicPr>
          <p:nvPr/>
        </p:nvPicPr>
        <p:blipFill>
          <a:blip r:embed="rId8"/>
          <a:stretch>
            <a:fillRect/>
          </a:stretch>
        </p:blipFill>
        <p:spPr>
          <a:xfrm>
            <a:off x="5890846" y="2548172"/>
            <a:ext cx="6177467" cy="1715571"/>
          </a:xfrm>
          <a:prstGeom prst="rect">
            <a:avLst/>
          </a:prstGeom>
        </p:spPr>
      </p:pic>
      <p:pic>
        <p:nvPicPr>
          <p:cNvPr id="7" name="Imagen 6"/>
          <p:cNvPicPr>
            <a:picLocks noChangeAspect="1"/>
          </p:cNvPicPr>
          <p:nvPr/>
        </p:nvPicPr>
        <p:blipFill>
          <a:blip r:embed="rId9"/>
          <a:stretch>
            <a:fillRect/>
          </a:stretch>
        </p:blipFill>
        <p:spPr>
          <a:xfrm>
            <a:off x="5890846" y="831033"/>
            <a:ext cx="6177467" cy="1717139"/>
          </a:xfrm>
          <a:prstGeom prst="rect">
            <a:avLst/>
          </a:prstGeom>
        </p:spPr>
      </p:pic>
      <p:pic>
        <p:nvPicPr>
          <p:cNvPr id="11" name="Imagen 10"/>
          <p:cNvPicPr>
            <a:picLocks noChangeAspect="1"/>
          </p:cNvPicPr>
          <p:nvPr/>
        </p:nvPicPr>
        <p:blipFill>
          <a:blip r:embed="rId10"/>
          <a:stretch>
            <a:fillRect/>
          </a:stretch>
        </p:blipFill>
        <p:spPr>
          <a:xfrm>
            <a:off x="189943" y="1455837"/>
            <a:ext cx="5608973" cy="1567926"/>
          </a:xfrm>
          <a:prstGeom prst="rect">
            <a:avLst/>
          </a:prstGeom>
        </p:spPr>
      </p:pic>
      <p:pic>
        <p:nvPicPr>
          <p:cNvPr id="12" name="Imagen 11"/>
          <p:cNvPicPr>
            <a:picLocks noChangeAspect="1"/>
          </p:cNvPicPr>
          <p:nvPr/>
        </p:nvPicPr>
        <p:blipFill>
          <a:blip r:embed="rId11"/>
          <a:stretch>
            <a:fillRect/>
          </a:stretch>
        </p:blipFill>
        <p:spPr>
          <a:xfrm>
            <a:off x="206701" y="3049665"/>
            <a:ext cx="5505986" cy="1539137"/>
          </a:xfrm>
          <a:prstGeom prst="rect">
            <a:avLst/>
          </a:prstGeom>
        </p:spPr>
      </p:pic>
      <p:pic>
        <p:nvPicPr>
          <p:cNvPr id="13" name="Imagen 12"/>
          <p:cNvPicPr>
            <a:picLocks noChangeAspect="1"/>
          </p:cNvPicPr>
          <p:nvPr/>
        </p:nvPicPr>
        <p:blipFill>
          <a:blip r:embed="rId12"/>
          <a:stretch>
            <a:fillRect/>
          </a:stretch>
        </p:blipFill>
        <p:spPr>
          <a:xfrm>
            <a:off x="171521" y="4570487"/>
            <a:ext cx="5541166" cy="1553421"/>
          </a:xfrm>
          <a:prstGeom prst="rect">
            <a:avLst/>
          </a:prstGeom>
        </p:spPr>
      </p:pic>
      <p:sp>
        <p:nvSpPr>
          <p:cNvPr id="34" name="Rectángulo 33"/>
          <p:cNvSpPr/>
          <p:nvPr/>
        </p:nvSpPr>
        <p:spPr>
          <a:xfrm>
            <a:off x="131485" y="352512"/>
            <a:ext cx="5364005" cy="1107996"/>
          </a:xfrm>
          <a:prstGeom prst="rect">
            <a:avLst/>
          </a:prstGeom>
        </p:spPr>
        <p:txBody>
          <a:bodyPr wrap="square">
            <a:spAutoFit/>
          </a:bodyPr>
          <a:lstStyle/>
          <a:p>
            <a:pPr marL="342900" indent="-342900">
              <a:buAutoNum type="arabicPeriod"/>
            </a:pPr>
            <a:r>
              <a:rPr lang="es-MX" sz="1100" dirty="0">
                <a:latin typeface="Arial" panose="020B0604020202020204" pitchFamily="34" charset="0"/>
                <a:cs typeface="Arial" panose="020B0604020202020204" pitchFamily="34" charset="0"/>
              </a:rPr>
              <a:t>Andadores </a:t>
            </a:r>
            <a:r>
              <a:rPr lang="es-MX" sz="1100" dirty="0">
                <a:latin typeface="Arial" panose="020B0604020202020204" pitchFamily="34" charset="0"/>
                <a:cs typeface="Arial" panose="020B0604020202020204" pitchFamily="34" charset="0"/>
              </a:rPr>
              <a:t>Mercado SM 282. </a:t>
            </a:r>
            <a:endParaRPr lang="es-MX" sz="1100" dirty="0">
              <a:latin typeface="Arial" panose="020B0604020202020204" pitchFamily="34" charset="0"/>
              <a:cs typeface="Arial" panose="020B0604020202020204" pitchFamily="34" charset="0"/>
            </a:endParaRPr>
          </a:p>
          <a:p>
            <a:pPr marL="342900" indent="-342900">
              <a:buAutoNum type="arabicPeriod"/>
            </a:pPr>
            <a:r>
              <a:rPr lang="es-MX" sz="1100" dirty="0">
                <a:latin typeface="Arial" panose="020B0604020202020204" pitchFamily="34" charset="0"/>
                <a:cs typeface="Arial" panose="020B0604020202020204" pitchFamily="34" charset="0"/>
              </a:rPr>
              <a:t>Distrito </a:t>
            </a:r>
            <a:r>
              <a:rPr lang="es-MX" sz="1100" dirty="0">
                <a:latin typeface="Arial" panose="020B0604020202020204" pitchFamily="34" charset="0"/>
                <a:cs typeface="Arial" panose="020B0604020202020204" pitchFamily="34" charset="0"/>
              </a:rPr>
              <a:t>Deportivo </a:t>
            </a:r>
            <a:r>
              <a:rPr lang="es-MX" sz="1100" dirty="0">
                <a:latin typeface="Arial" panose="020B0604020202020204" pitchFamily="34" charset="0"/>
                <a:cs typeface="Arial" panose="020B0604020202020204" pitchFamily="34" charset="0"/>
              </a:rPr>
              <a:t>SM21</a:t>
            </a:r>
          </a:p>
          <a:p>
            <a:pPr marL="342900" indent="-342900">
              <a:buAutoNum type="arabicPeriod"/>
            </a:pPr>
            <a:r>
              <a:rPr lang="es-MX" sz="1100" dirty="0">
                <a:latin typeface="Arial" panose="020B0604020202020204" pitchFamily="34" charset="0"/>
                <a:cs typeface="Arial" panose="020B0604020202020204" pitchFamily="34" charset="0"/>
              </a:rPr>
              <a:t>Estrategia de Murales</a:t>
            </a:r>
          </a:p>
          <a:p>
            <a:pPr marL="342900" indent="-342900">
              <a:buAutoNum type="arabicPeriod"/>
            </a:pPr>
            <a:r>
              <a:rPr lang="es-MX" sz="1100" dirty="0">
                <a:latin typeface="Arial" panose="020B0604020202020204" pitchFamily="34" charset="0"/>
                <a:cs typeface="Arial" panose="020B0604020202020204" pitchFamily="34" charset="0"/>
              </a:rPr>
              <a:t>Senderos seguros</a:t>
            </a:r>
          </a:p>
          <a:p>
            <a:pPr marL="342900" indent="-342900">
              <a:buAutoNum type="arabicPeriod"/>
            </a:pPr>
            <a:r>
              <a:rPr lang="es-MX" sz="1100" dirty="0" err="1">
                <a:latin typeface="Arial" panose="020B0604020202020204" pitchFamily="34" charset="0"/>
                <a:cs typeface="Arial" panose="020B0604020202020204" pitchFamily="34" charset="0"/>
              </a:rPr>
              <a:t>VíaVerde</a:t>
            </a:r>
            <a:endParaRPr lang="es-MX" sz="1100" dirty="0">
              <a:latin typeface="Arial" panose="020B0604020202020204" pitchFamily="34" charset="0"/>
              <a:cs typeface="Arial" panose="020B0604020202020204" pitchFamily="34" charset="0"/>
            </a:endParaRPr>
          </a:p>
          <a:p>
            <a:pPr marL="342900" indent="-342900">
              <a:buAutoNum type="arabicPeriod"/>
            </a:pPr>
            <a:r>
              <a:rPr lang="es-MX" sz="1100" dirty="0">
                <a:latin typeface="Arial" panose="020B0604020202020204" pitchFamily="34" charset="0"/>
                <a:cs typeface="Arial" panose="020B0604020202020204" pitchFamily="34" charset="0"/>
              </a:rPr>
              <a:t>Mejoramiento </a:t>
            </a:r>
            <a:r>
              <a:rPr lang="es-MX" sz="1100" dirty="0">
                <a:latin typeface="Arial" panose="020B0604020202020204" pitchFamily="34" charset="0"/>
                <a:cs typeface="Arial" panose="020B0604020202020204" pitchFamily="34" charset="0"/>
              </a:rPr>
              <a:t>Imagen </a:t>
            </a:r>
            <a:r>
              <a:rPr lang="es-MX" sz="1100" dirty="0" smtClean="0">
                <a:latin typeface="Arial" panose="020B0604020202020204" pitchFamily="34" charset="0"/>
                <a:cs typeface="Arial" panose="020B0604020202020204" pitchFamily="34" charset="0"/>
              </a:rPr>
              <a:t>Urbana</a:t>
            </a:r>
            <a:endParaRPr lang="es-MX" sz="1100" dirty="0">
              <a:latin typeface="Arial" panose="020B0604020202020204" pitchFamily="34" charset="0"/>
              <a:cs typeface="Arial" panose="020B0604020202020204" pitchFamily="34" charset="0"/>
            </a:endParaRPr>
          </a:p>
        </p:txBody>
      </p:sp>
      <p:sp>
        <p:nvSpPr>
          <p:cNvPr id="35" name="Rectángulo 34"/>
          <p:cNvSpPr/>
          <p:nvPr/>
        </p:nvSpPr>
        <p:spPr>
          <a:xfrm>
            <a:off x="2883579" y="377701"/>
            <a:ext cx="6096000" cy="1015663"/>
          </a:xfrm>
          <a:prstGeom prst="rect">
            <a:avLst/>
          </a:prstGeom>
        </p:spPr>
        <p:txBody>
          <a:bodyPr>
            <a:spAutoFit/>
          </a:bodyPr>
          <a:lstStyle/>
          <a:p>
            <a:pPr marL="342900" indent="-342900">
              <a:buAutoNum type="arabicPeriod"/>
            </a:pPr>
            <a:r>
              <a:rPr lang="es-MX" sz="1200" dirty="0">
                <a:latin typeface="Arial" panose="020B0604020202020204" pitchFamily="34" charset="0"/>
                <a:cs typeface="Arial" panose="020B0604020202020204" pitchFamily="34" charset="0"/>
              </a:rPr>
              <a:t>Paradero UQRO (entornos escolares)</a:t>
            </a:r>
          </a:p>
          <a:p>
            <a:pPr marL="342900" indent="-342900">
              <a:buAutoNum type="arabicPeriod"/>
            </a:pPr>
            <a:r>
              <a:rPr lang="es-MX" sz="1200" dirty="0">
                <a:latin typeface="Arial" panose="020B0604020202020204" pitchFamily="34" charset="0"/>
                <a:cs typeface="Arial" panose="020B0604020202020204" pitchFamily="34" charset="0"/>
              </a:rPr>
              <a:t>Andador </a:t>
            </a:r>
            <a:r>
              <a:rPr lang="es-MX" sz="1200" dirty="0" err="1">
                <a:latin typeface="Arial" panose="020B0604020202020204" pitchFamily="34" charset="0"/>
                <a:cs typeface="Arial" panose="020B0604020202020204" pitchFamily="34" charset="0"/>
              </a:rPr>
              <a:t>Pipila</a:t>
            </a:r>
            <a:r>
              <a:rPr lang="es-MX" sz="1200" dirty="0">
                <a:latin typeface="Arial" panose="020B0604020202020204" pitchFamily="34" charset="0"/>
                <a:cs typeface="Arial" panose="020B0604020202020204" pitchFamily="34" charset="0"/>
              </a:rPr>
              <a:t> (regidora)</a:t>
            </a:r>
          </a:p>
          <a:p>
            <a:pPr marL="342900" indent="-342900">
              <a:buAutoNum type="arabicPeriod"/>
            </a:pPr>
            <a:r>
              <a:rPr lang="es-MX" sz="1200" dirty="0">
                <a:latin typeface="Arial" panose="020B0604020202020204" pitchFamily="34" charset="0"/>
                <a:cs typeface="Arial" panose="020B0604020202020204" pitchFamily="34" charset="0"/>
              </a:rPr>
              <a:t>Pista patinaje DIF</a:t>
            </a:r>
          </a:p>
          <a:p>
            <a:pPr marL="342900" indent="-342900">
              <a:buAutoNum type="arabicPeriod"/>
            </a:pPr>
            <a:r>
              <a:rPr lang="es-MX" sz="1200" dirty="0">
                <a:latin typeface="Arial" panose="020B0604020202020204" pitchFamily="34" charset="0"/>
                <a:cs typeface="Arial" panose="020B0604020202020204" pitchFamily="34" charset="0"/>
              </a:rPr>
              <a:t>Andadores Tulipanes </a:t>
            </a:r>
          </a:p>
          <a:p>
            <a:pPr marL="342900" indent="-342900">
              <a:buAutoNum type="arabicPeriod"/>
            </a:pPr>
            <a:r>
              <a:rPr lang="es-MX" sz="1200" dirty="0">
                <a:latin typeface="Arial" panose="020B0604020202020204" pitchFamily="34" charset="0"/>
                <a:cs typeface="Arial" panose="020B0604020202020204" pitchFamily="34" charset="0"/>
              </a:rPr>
              <a:t>Glorieta Historia de México</a:t>
            </a:r>
          </a:p>
        </p:txBody>
      </p:sp>
    </p:spTree>
    <p:extLst>
      <p:ext uri="{BB962C8B-B14F-4D97-AF65-F5344CB8AC3E}">
        <p14:creationId xmlns:p14="http://schemas.microsoft.com/office/powerpoint/2010/main" val="3990129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C459D21-666B-ED78-810A-5B74CE2F9CF9}"/>
            </a:ext>
          </a:extLst>
        </p:cNvPr>
        <p:cNvGrpSpPr/>
        <p:nvPr/>
      </p:nvGrpSpPr>
      <p:grpSpPr>
        <a:xfrm>
          <a:off x="0" y="0"/>
          <a:ext cx="0" cy="0"/>
          <a:chOff x="0" y="0"/>
          <a:chExt cx="0" cy="0"/>
        </a:xfrm>
      </p:grpSpPr>
      <p:sp>
        <p:nvSpPr>
          <p:cNvPr id="2" name="TextBox 2">
            <a:extLst>
              <a:ext uri="{FF2B5EF4-FFF2-40B4-BE49-F238E27FC236}">
                <a16:creationId xmlns="" xmlns:a16="http://schemas.microsoft.com/office/drawing/2014/main" id="{1ECE8726-22FC-F07D-F7A8-89674EA310B3}"/>
              </a:ext>
            </a:extLst>
          </p:cNvPr>
          <p:cNvSpPr txBox="1"/>
          <p:nvPr/>
        </p:nvSpPr>
        <p:spPr>
          <a:xfrm>
            <a:off x="-3361585" y="131480"/>
            <a:ext cx="11257443" cy="246221"/>
          </a:xfrm>
          <a:prstGeom prst="rect">
            <a:avLst/>
          </a:prstGeom>
        </p:spPr>
        <p:txBody>
          <a:bodyPr wrap="square" lIns="0" tIns="0" rIns="0" bIns="0" rtlCol="0" anchor="t">
            <a:spAutoFit/>
          </a:bodyPr>
          <a:lstStyle/>
          <a:p>
            <a:pPr algn="ctr" defTabSz="609630">
              <a:spcBef>
                <a:spcPct val="0"/>
              </a:spcBef>
              <a:defRPr/>
            </a:pPr>
            <a:r>
              <a:rPr lang="es-ES" sz="1600" b="1" dirty="0" smtClean="0">
                <a:solidFill>
                  <a:srgbClr val="7E0000"/>
                </a:solidFill>
                <a:latin typeface="Arial" panose="020B0604020202020204" pitchFamily="34" charset="0"/>
                <a:cs typeface="Arial" panose="020B0604020202020204" pitchFamily="34" charset="0"/>
              </a:rPr>
              <a:t>PROYECTOS CONCEPTUALES URBANOS</a:t>
            </a:r>
            <a:endParaRPr lang="es-ES" sz="1600" b="1" dirty="0">
              <a:solidFill>
                <a:srgbClr val="7E0000"/>
              </a:solidFill>
              <a:latin typeface="Arial" panose="020B0604020202020204" pitchFamily="34" charset="0"/>
              <a:cs typeface="Arial" panose="020B0604020202020204" pitchFamily="34" charset="0"/>
            </a:endParaRPr>
          </a:p>
        </p:txBody>
      </p:sp>
      <p:grpSp>
        <p:nvGrpSpPr>
          <p:cNvPr id="14"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5"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6"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defTabSz="609630">
                <a:lnSpc>
                  <a:spcPts val="1818"/>
                </a:lnSpc>
                <a:defRPr/>
              </a:pPr>
              <a:endParaRPr sz="1200" dirty="0">
                <a:solidFill>
                  <a:prstClr val="black"/>
                </a:solidFill>
                <a:latin typeface="Calibri"/>
              </a:endParaRPr>
            </a:p>
          </p:txBody>
        </p:sp>
      </p:grpSp>
      <p:sp>
        <p:nvSpPr>
          <p:cNvPr id="17"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28" name="Grupo 27"/>
          <p:cNvGrpSpPr/>
          <p:nvPr/>
        </p:nvGrpSpPr>
        <p:grpSpPr>
          <a:xfrm>
            <a:off x="9086602" y="0"/>
            <a:ext cx="2211430" cy="796891"/>
            <a:chOff x="13629903" y="0"/>
            <a:chExt cx="3317145" cy="1195336"/>
          </a:xfrm>
        </p:grpSpPr>
        <p:sp>
          <p:nvSpPr>
            <p:cNvPr id="29"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30"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31"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32"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33"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pic>
        <p:nvPicPr>
          <p:cNvPr id="9" name="Imagen 8"/>
          <p:cNvPicPr>
            <a:picLocks noChangeAspect="1"/>
          </p:cNvPicPr>
          <p:nvPr/>
        </p:nvPicPr>
        <p:blipFill>
          <a:blip r:embed="rId7"/>
          <a:stretch>
            <a:fillRect/>
          </a:stretch>
        </p:blipFill>
        <p:spPr>
          <a:xfrm>
            <a:off x="7184628" y="3374587"/>
            <a:ext cx="2080926" cy="2738378"/>
          </a:xfrm>
          <a:prstGeom prst="rect">
            <a:avLst/>
          </a:prstGeom>
          <a:ln w="3175">
            <a:solidFill>
              <a:schemeClr val="tx1"/>
            </a:solidFill>
          </a:ln>
        </p:spPr>
      </p:pic>
      <p:pic>
        <p:nvPicPr>
          <p:cNvPr id="10" name="Imagen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10901" y="3960259"/>
            <a:ext cx="2108538" cy="2070484"/>
          </a:xfrm>
          <a:prstGeom prst="rect">
            <a:avLst/>
          </a:prstGeom>
        </p:spPr>
      </p:pic>
      <p:pic>
        <p:nvPicPr>
          <p:cNvPr id="21" name="Imagen 20"/>
          <p:cNvPicPr>
            <a:picLocks noChangeAspect="1"/>
          </p:cNvPicPr>
          <p:nvPr/>
        </p:nvPicPr>
        <p:blipFill>
          <a:blip r:embed="rId9"/>
          <a:stretch>
            <a:fillRect/>
          </a:stretch>
        </p:blipFill>
        <p:spPr>
          <a:xfrm>
            <a:off x="132753" y="727398"/>
            <a:ext cx="6406529" cy="1799535"/>
          </a:xfrm>
          <a:prstGeom prst="rect">
            <a:avLst/>
          </a:prstGeom>
        </p:spPr>
      </p:pic>
      <p:pic>
        <p:nvPicPr>
          <p:cNvPr id="25" name="Imagen 24"/>
          <p:cNvPicPr>
            <a:picLocks noChangeAspect="1"/>
          </p:cNvPicPr>
          <p:nvPr/>
        </p:nvPicPr>
        <p:blipFill>
          <a:blip r:embed="rId10"/>
          <a:stretch>
            <a:fillRect/>
          </a:stretch>
        </p:blipFill>
        <p:spPr>
          <a:xfrm>
            <a:off x="6888508" y="1130838"/>
            <a:ext cx="5165820" cy="2220945"/>
          </a:xfrm>
          <a:prstGeom prst="rect">
            <a:avLst/>
          </a:prstGeom>
        </p:spPr>
      </p:pic>
      <p:pic>
        <p:nvPicPr>
          <p:cNvPr id="26" name="Imagen 25"/>
          <p:cNvPicPr>
            <a:picLocks noChangeAspect="1"/>
          </p:cNvPicPr>
          <p:nvPr/>
        </p:nvPicPr>
        <p:blipFill>
          <a:blip r:embed="rId11"/>
          <a:stretch>
            <a:fillRect/>
          </a:stretch>
        </p:blipFill>
        <p:spPr>
          <a:xfrm>
            <a:off x="167746" y="4308827"/>
            <a:ext cx="6429541" cy="1804138"/>
          </a:xfrm>
          <a:prstGeom prst="rect">
            <a:avLst/>
          </a:prstGeom>
        </p:spPr>
      </p:pic>
      <p:pic>
        <p:nvPicPr>
          <p:cNvPr id="27" name="Imagen 26"/>
          <p:cNvPicPr>
            <a:picLocks noChangeAspect="1"/>
          </p:cNvPicPr>
          <p:nvPr/>
        </p:nvPicPr>
        <p:blipFill>
          <a:blip r:embed="rId12"/>
          <a:stretch>
            <a:fillRect/>
          </a:stretch>
        </p:blipFill>
        <p:spPr>
          <a:xfrm>
            <a:off x="132751" y="2523099"/>
            <a:ext cx="6406531" cy="1785728"/>
          </a:xfrm>
          <a:prstGeom prst="rect">
            <a:avLst/>
          </a:prstGeom>
        </p:spPr>
      </p:pic>
    </p:spTree>
    <p:extLst>
      <p:ext uri="{BB962C8B-B14F-4D97-AF65-F5344CB8AC3E}">
        <p14:creationId xmlns:p14="http://schemas.microsoft.com/office/powerpoint/2010/main" val="26667561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E9188C30-821C-8ED7-8D5E-71FE5D575173}"/>
              </a:ext>
            </a:extLst>
          </p:cNvPr>
          <p:cNvSpPr txBox="1"/>
          <p:nvPr/>
        </p:nvSpPr>
        <p:spPr>
          <a:xfrm>
            <a:off x="155027" y="533016"/>
            <a:ext cx="6805571" cy="341632"/>
          </a:xfrm>
          <a:prstGeom prst="rect">
            <a:avLst/>
          </a:prstGeom>
          <a:noFill/>
        </p:spPr>
        <p:txBody>
          <a:bodyPr wrap="square">
            <a:spAutoFit/>
          </a:bodyPr>
          <a:lstStyle/>
          <a:p>
            <a:pPr marL="0" marR="0" lvl="0" indent="0"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COMPONENTE </a:t>
            </a:r>
            <a:r>
              <a:rPr lang="es-ES" b="1" dirty="0">
                <a:solidFill>
                  <a:srgbClr val="9D2449"/>
                </a:solidFill>
                <a:latin typeface="Arial" panose="020B0604020202020204" pitchFamily="34" charset="0"/>
                <a:cs typeface="Arial" panose="020B0604020202020204" pitchFamily="34" charset="0"/>
              </a:rPr>
              <a:t>(</a:t>
            </a:r>
            <a:r>
              <a:rPr kumimoji="0" lang="es-ES" sz="1800" b="1" i="0" u="none" strike="noStrike" kern="1200" cap="none" spc="0" normalizeH="0" baseline="0" noProof="0" dirty="0" smtClean="0">
                <a:ln>
                  <a:noFill/>
                </a:ln>
                <a:solidFill>
                  <a:srgbClr val="9D2449"/>
                </a:solidFill>
                <a:effectLst/>
                <a:uLnTx/>
                <a:uFillTx/>
                <a:latin typeface="Arial" panose="020B0604020202020204" pitchFamily="34" charset="0"/>
                <a:cs typeface="Arial" panose="020B0604020202020204" pitchFamily="34" charset="0"/>
              </a:rPr>
              <a:t>ÁREA ADMINISTRATIVA)</a:t>
            </a:r>
            <a:endPar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endParaRPr>
          </a:p>
        </p:txBody>
      </p:sp>
      <p:sp>
        <p:nvSpPr>
          <p:cNvPr id="3" name="CuadroTexto 2">
            <a:extLst>
              <a:ext uri="{FF2B5EF4-FFF2-40B4-BE49-F238E27FC236}">
                <a16:creationId xmlns="" xmlns:a16="http://schemas.microsoft.com/office/drawing/2014/main" id="{FA528E8D-AE7C-4F85-C373-F55F091060CF}"/>
              </a:ext>
            </a:extLst>
          </p:cNvPr>
          <p:cNvSpPr txBox="1"/>
          <p:nvPr/>
        </p:nvSpPr>
        <p:spPr>
          <a:xfrm>
            <a:off x="155027" y="1038547"/>
            <a:ext cx="10760254" cy="646331"/>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 2.3.1.1.6 Acciones de  gestión y  administración del presupuesto para la rendición de cuentas ante los entes fiscalizadores realizadas</a:t>
            </a:r>
            <a:endParaRPr lang="es-MX" dirty="0">
              <a:latin typeface="Arial" panose="020B0604020202020204" pitchFamily="34" charset="0"/>
              <a:cs typeface="Arial" panose="020B0604020202020204" pitchFamily="34" charset="0"/>
            </a:endParaRPr>
          </a:p>
        </p:txBody>
      </p:sp>
      <p:sp>
        <p:nvSpPr>
          <p:cNvPr id="9" name="CuadroTexto 8">
            <a:extLst>
              <a:ext uri="{FF2B5EF4-FFF2-40B4-BE49-F238E27FC236}">
                <a16:creationId xmlns="" xmlns:a16="http://schemas.microsoft.com/office/drawing/2014/main" id="{3B1FC565-7E6A-0DC7-2839-80B3AC6C0B60}"/>
              </a:ext>
            </a:extLst>
          </p:cNvPr>
          <p:cNvSpPr txBox="1"/>
          <p:nvPr/>
        </p:nvSpPr>
        <p:spPr>
          <a:xfrm>
            <a:off x="155027" y="2012677"/>
            <a:ext cx="6463487" cy="2292935"/>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Justificación Trimestral: </a:t>
            </a:r>
            <a:r>
              <a:rPr lang="es-ES" sz="1300" dirty="0">
                <a:latin typeface="Arial" panose="020B0604020202020204" pitchFamily="34" charset="0"/>
                <a:cs typeface="Arial" panose="020B0604020202020204" pitchFamily="34" charset="0"/>
              </a:rPr>
              <a:t>Se cuenta con la información relevante a el </a:t>
            </a:r>
            <a:r>
              <a:rPr lang="es-ES" sz="1300" dirty="0" smtClean="0">
                <a:latin typeface="Arial" panose="020B0604020202020204" pitchFamily="34" charset="0"/>
                <a:cs typeface="Arial" panose="020B0604020202020204" pitchFamily="34" charset="0"/>
              </a:rPr>
              <a:t>segundo </a:t>
            </a:r>
            <a:r>
              <a:rPr lang="es-ES" sz="1300" dirty="0">
                <a:latin typeface="Arial" panose="020B0604020202020204" pitchFamily="34" charset="0"/>
                <a:cs typeface="Arial" panose="020B0604020202020204" pitchFamily="34" charset="0"/>
              </a:rPr>
              <a:t>trimestre 2025 del Avance de Gestión Financiera</a:t>
            </a:r>
          </a:p>
          <a:p>
            <a:pPr algn="just"/>
            <a:endParaRPr lang="es-ES" sz="1300" dirty="0">
              <a:latin typeface="Arial" panose="020B0604020202020204" pitchFamily="34" charset="0"/>
              <a:cs typeface="Arial" panose="020B0604020202020204" pitchFamily="34" charset="0"/>
            </a:endParaRPr>
          </a:p>
          <a:p>
            <a:pPr algn="just"/>
            <a:r>
              <a:rPr lang="es-ES" sz="1300" dirty="0">
                <a:latin typeface="Arial" panose="020B0604020202020204" pitchFamily="34" charset="0"/>
                <a:cs typeface="Arial" panose="020B0604020202020204" pitchFamily="34" charset="0"/>
              </a:rPr>
              <a:t>Se ha integrado la Cuenta Pública del ejercicio fiscal 2024</a:t>
            </a:r>
          </a:p>
          <a:p>
            <a:pPr algn="just"/>
            <a:endParaRPr lang="es-ES" sz="1300" dirty="0">
              <a:latin typeface="Arial" panose="020B0604020202020204" pitchFamily="34" charset="0"/>
              <a:cs typeface="Arial" panose="020B0604020202020204" pitchFamily="34" charset="0"/>
            </a:endParaRPr>
          </a:p>
          <a:p>
            <a:pPr algn="just"/>
            <a:r>
              <a:rPr lang="es-ES" sz="1300" dirty="0">
                <a:latin typeface="Arial" panose="020B0604020202020204" pitchFamily="34" charset="0"/>
                <a:cs typeface="Arial" panose="020B0604020202020204" pitchFamily="34" charset="0"/>
              </a:rPr>
              <a:t>Se cumplió con la evaluación del SEVAC teniendo una calificación de </a:t>
            </a:r>
            <a:r>
              <a:rPr lang="es-ES" sz="1300" dirty="0" smtClean="0">
                <a:latin typeface="Arial" panose="020B0604020202020204" pitchFamily="34" charset="0"/>
                <a:cs typeface="Arial" panose="020B0604020202020204" pitchFamily="34" charset="0"/>
              </a:rPr>
              <a:t>94.57% </a:t>
            </a:r>
            <a:r>
              <a:rPr lang="es-ES" sz="1300" dirty="0">
                <a:latin typeface="Arial" panose="020B0604020202020204" pitchFamily="34" charset="0"/>
                <a:cs typeface="Arial" panose="020B0604020202020204" pitchFamily="34" charset="0"/>
              </a:rPr>
              <a:t>de cumplimiento para el </a:t>
            </a:r>
            <a:r>
              <a:rPr lang="es-ES" sz="1300" dirty="0" smtClean="0">
                <a:latin typeface="Arial" panose="020B0604020202020204" pitchFamily="34" charset="0"/>
                <a:cs typeface="Arial" panose="020B0604020202020204" pitchFamily="34" charset="0"/>
              </a:rPr>
              <a:t>primer </a:t>
            </a:r>
            <a:r>
              <a:rPr lang="es-ES" sz="1300" dirty="0">
                <a:latin typeface="Arial" panose="020B0604020202020204" pitchFamily="34" charset="0"/>
                <a:cs typeface="Arial" panose="020B0604020202020204" pitchFamily="34" charset="0"/>
              </a:rPr>
              <a:t>trimestre </a:t>
            </a:r>
            <a:r>
              <a:rPr lang="es-ES" sz="1300" dirty="0" smtClean="0">
                <a:latin typeface="Arial" panose="020B0604020202020204" pitchFamily="34" charset="0"/>
                <a:cs typeface="Arial" panose="020B0604020202020204" pitchFamily="34" charset="0"/>
              </a:rPr>
              <a:t>2025.</a:t>
            </a:r>
            <a:endParaRPr lang="es-ES" sz="1300" dirty="0">
              <a:latin typeface="Arial" panose="020B0604020202020204" pitchFamily="34" charset="0"/>
              <a:cs typeface="Arial" panose="020B0604020202020204" pitchFamily="34" charset="0"/>
            </a:endParaRPr>
          </a:p>
          <a:p>
            <a:pPr algn="just"/>
            <a:endParaRPr lang="es-ES" sz="1300" dirty="0">
              <a:latin typeface="Arial" panose="020B0604020202020204" pitchFamily="34" charset="0"/>
              <a:cs typeface="Arial" panose="020B0604020202020204" pitchFamily="34" charset="0"/>
            </a:endParaRPr>
          </a:p>
          <a:p>
            <a:pPr algn="just"/>
            <a:r>
              <a:rPr lang="es-ES" sz="1300" dirty="0">
                <a:latin typeface="Arial" panose="020B0604020202020204" pitchFamily="34" charset="0"/>
                <a:cs typeface="Arial" panose="020B0604020202020204" pitchFamily="34" charset="0"/>
              </a:rPr>
              <a:t>En materia de transparencia, se ha contestado con todos los requerimientos de información realizada a través de la Unidad de Transparencia, Acceso a la Información Pública y Protección de </a:t>
            </a:r>
            <a:r>
              <a:rPr lang="es-ES" sz="1300" dirty="0" smtClean="0">
                <a:latin typeface="Arial" panose="020B0604020202020204" pitchFamily="34" charset="0"/>
                <a:cs typeface="Arial" panose="020B0604020202020204" pitchFamily="34" charset="0"/>
              </a:rPr>
              <a:t>Datos Personales</a:t>
            </a:r>
            <a:endParaRPr lang="es-ES" sz="1300" dirty="0">
              <a:latin typeface="Arial" panose="020B0604020202020204" pitchFamily="34" charset="0"/>
              <a:cs typeface="Arial" panose="020B0604020202020204" pitchFamily="34" charset="0"/>
            </a:endParaRPr>
          </a:p>
        </p:txBody>
      </p:sp>
      <p:grpSp>
        <p:nvGrpSpPr>
          <p:cNvPr id="6" name="Grupo 5"/>
          <p:cNvGrpSpPr/>
          <p:nvPr/>
        </p:nvGrpSpPr>
        <p:grpSpPr>
          <a:xfrm>
            <a:off x="0" y="0"/>
            <a:ext cx="12192000" cy="6909133"/>
            <a:chOff x="0" y="0"/>
            <a:chExt cx="12192000" cy="6909133"/>
          </a:xfrm>
        </p:grpSpPr>
        <p:grpSp>
          <p:nvGrpSpPr>
            <p:cNvPr id="8"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7"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8"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10"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1" name="Grupo 10"/>
            <p:cNvGrpSpPr/>
            <p:nvPr/>
          </p:nvGrpSpPr>
          <p:grpSpPr>
            <a:xfrm>
              <a:off x="9086602" y="0"/>
              <a:ext cx="2211430" cy="796891"/>
              <a:chOff x="13629903" y="0"/>
              <a:chExt cx="3317145" cy="1195336"/>
            </a:xfrm>
          </p:grpSpPr>
          <p:sp>
            <p:nvSpPr>
              <p:cNvPr id="12"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3"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4"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5"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6"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graphicFrame>
        <p:nvGraphicFramePr>
          <p:cNvPr id="20" name="Gráfico 19">
            <a:extLst>
              <a:ext uri="{FF2B5EF4-FFF2-40B4-BE49-F238E27FC236}">
                <a16:creationId xmlns="" xmlns:xdr="http://schemas.openxmlformats.org/drawingml/2006/spreadsheetDrawing" xmlns:a16="http://schemas.microsoft.com/office/drawing/2014/main" xmlns:lc="http://schemas.openxmlformats.org/drawingml/2006/lockedCanvas" id="{00000000-0008-0000-0400-000003000000}"/>
              </a:ext>
            </a:extLst>
          </p:cNvPr>
          <p:cNvGraphicFramePr>
            <a:graphicFrameLocks/>
          </p:cNvGraphicFramePr>
          <p:nvPr>
            <p:extLst>
              <p:ext uri="{D42A27DB-BD31-4B8C-83A1-F6EECF244321}">
                <p14:modId xmlns:p14="http://schemas.microsoft.com/office/powerpoint/2010/main" val="79978682"/>
              </p:ext>
            </p:extLst>
          </p:nvPr>
        </p:nvGraphicFramePr>
        <p:xfrm>
          <a:off x="6960598" y="2356932"/>
          <a:ext cx="4792518" cy="3000663"/>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3906724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E9188C30-821C-8ED7-8D5E-71FE5D575173}"/>
              </a:ext>
            </a:extLst>
          </p:cNvPr>
          <p:cNvSpPr txBox="1"/>
          <p:nvPr/>
        </p:nvSpPr>
        <p:spPr>
          <a:xfrm>
            <a:off x="-1599629" y="508575"/>
            <a:ext cx="6096000" cy="667875"/>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a:t>
            </a:r>
            <a:r>
              <a:rPr lang="es-ES" b="1" dirty="0">
                <a:solidFill>
                  <a:srgbClr val="9D2449"/>
                </a:solidFill>
                <a:latin typeface="Arial" panose="020B0604020202020204" pitchFamily="34" charset="0"/>
                <a:cs typeface="Arial" panose="020B0604020202020204" pitchFamily="34" charset="0"/>
              </a:rPr>
              <a:t>ACTIVIDAD</a:t>
            </a:r>
          </a:p>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endParaRPr>
          </a:p>
        </p:txBody>
      </p:sp>
      <p:sp>
        <p:nvSpPr>
          <p:cNvPr id="5" name="CuadroTexto 4">
            <a:extLst>
              <a:ext uri="{FF2B5EF4-FFF2-40B4-BE49-F238E27FC236}">
                <a16:creationId xmlns="" xmlns:a16="http://schemas.microsoft.com/office/drawing/2014/main" id="{665E937B-0E82-F612-5C81-335F3323CF58}"/>
              </a:ext>
            </a:extLst>
          </p:cNvPr>
          <p:cNvSpPr txBox="1"/>
          <p:nvPr/>
        </p:nvSpPr>
        <p:spPr>
          <a:xfrm>
            <a:off x="353031" y="934468"/>
            <a:ext cx="10469686" cy="646331"/>
          </a:xfrm>
          <a:prstGeom prst="rect">
            <a:avLst/>
          </a:prstGeom>
          <a:noFill/>
        </p:spPr>
        <p:txBody>
          <a:bodyPr wrap="square">
            <a:spAutoFit/>
          </a:bodyPr>
          <a:lstStyle/>
          <a:p>
            <a:r>
              <a:rPr lang="es-ES" dirty="0" smtClean="0">
                <a:latin typeface="Arial" panose="020B0604020202020204" pitchFamily="34" charset="0"/>
                <a:cs typeface="Arial" panose="020B0604020202020204" pitchFamily="34" charset="0"/>
              </a:rPr>
              <a:t>2.3.1.1.6.1 </a:t>
            </a:r>
            <a:r>
              <a:rPr lang="es-ES" dirty="0">
                <a:latin typeface="Arial" panose="020B0604020202020204" pitchFamily="34" charset="0"/>
                <a:cs typeface="Arial" panose="020B0604020202020204" pitchFamily="34" charset="0"/>
              </a:rPr>
              <a:t>Gestión de los recursos  humanos, materiales, financieros, informáticos y de servicios generales</a:t>
            </a:r>
            <a:endParaRPr lang="es-MX" dirty="0">
              <a:latin typeface="Arial" panose="020B0604020202020204" pitchFamily="34" charset="0"/>
              <a:cs typeface="Arial" panose="020B0604020202020204" pitchFamily="34" charset="0"/>
            </a:endParaRPr>
          </a:p>
        </p:txBody>
      </p:sp>
      <p:sp>
        <p:nvSpPr>
          <p:cNvPr id="8" name="CuadroTexto 7">
            <a:extLst>
              <a:ext uri="{FF2B5EF4-FFF2-40B4-BE49-F238E27FC236}">
                <a16:creationId xmlns="" xmlns:a16="http://schemas.microsoft.com/office/drawing/2014/main" id="{669315ED-4F28-E417-7A26-D0D523CCCD94}"/>
              </a:ext>
            </a:extLst>
          </p:cNvPr>
          <p:cNvSpPr txBox="1"/>
          <p:nvPr/>
        </p:nvSpPr>
        <p:spPr>
          <a:xfrm>
            <a:off x="353030" y="1670119"/>
            <a:ext cx="6657369" cy="1246495"/>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 Justificación Trimestral: </a:t>
            </a:r>
            <a:r>
              <a:rPr lang="es-ES" sz="1300" dirty="0" smtClean="0">
                <a:latin typeface="Arial" panose="020B0604020202020204" pitchFamily="34" charset="0"/>
                <a:cs typeface="Arial" panose="020B0604020202020204" pitchFamily="34" charset="0"/>
              </a:rPr>
              <a:t>Se </a:t>
            </a:r>
            <a:r>
              <a:rPr lang="es-ES" sz="1300" dirty="0">
                <a:latin typeface="Arial" panose="020B0604020202020204" pitchFamily="34" charset="0"/>
                <a:cs typeface="Arial" panose="020B0604020202020204" pitchFamily="34" charset="0"/>
              </a:rPr>
              <a:t>han realizado los tramites de </a:t>
            </a:r>
            <a:r>
              <a:rPr lang="es-ES" sz="1300" dirty="0" smtClean="0">
                <a:latin typeface="Arial" panose="020B0604020202020204" pitchFamily="34" charset="0"/>
                <a:cs typeface="Arial" panose="020B0604020202020204" pitchFamily="34" charset="0"/>
              </a:rPr>
              <a:t>altas </a:t>
            </a:r>
            <a:r>
              <a:rPr lang="es-ES" sz="1300" dirty="0">
                <a:latin typeface="Arial" panose="020B0604020202020204" pitchFamily="34" charset="0"/>
                <a:cs typeface="Arial" panose="020B0604020202020204" pitchFamily="34" charset="0"/>
              </a:rPr>
              <a:t>y bajas de personal, se han realizado las adquisiciones de suministros y contratación de servicios para cumplimiento de objetivos y metas del Instituto, se cuenta con la Información, correspondiente al </a:t>
            </a:r>
            <a:r>
              <a:rPr lang="es-ES" sz="1300" dirty="0" smtClean="0">
                <a:latin typeface="Arial" panose="020B0604020202020204" pitchFamily="34" charset="0"/>
                <a:cs typeface="Arial" panose="020B0604020202020204" pitchFamily="34" charset="0"/>
              </a:rPr>
              <a:t>segundo trimestre </a:t>
            </a:r>
            <a:r>
              <a:rPr lang="es-ES" sz="1300" dirty="0">
                <a:latin typeface="Arial" panose="020B0604020202020204" pitchFamily="34" charset="0"/>
                <a:cs typeface="Arial" panose="020B0604020202020204" pitchFamily="34" charset="0"/>
              </a:rPr>
              <a:t>2025 del Avance de Gestión Financiera</a:t>
            </a:r>
          </a:p>
          <a:p>
            <a:pPr algn="just"/>
            <a:endParaRPr lang="es-ES" sz="1300" b="1" dirty="0">
              <a:latin typeface="Arial" panose="020B0604020202020204" pitchFamily="34" charset="0"/>
              <a:cs typeface="Arial" panose="020B0604020202020204" pitchFamily="34" charset="0"/>
            </a:endParaRPr>
          </a:p>
          <a:p>
            <a:pPr algn="just"/>
            <a:r>
              <a:rPr lang="es-ES" sz="1000" dirty="0">
                <a:latin typeface="Arial" panose="020B0604020202020204" pitchFamily="34" charset="0"/>
                <a:cs typeface="Arial" panose="020B0604020202020204" pitchFamily="34" charset="0"/>
              </a:rPr>
              <a:t>		</a:t>
            </a:r>
          </a:p>
        </p:txBody>
      </p:sp>
      <p:grpSp>
        <p:nvGrpSpPr>
          <p:cNvPr id="7" name="Grupo 6"/>
          <p:cNvGrpSpPr/>
          <p:nvPr/>
        </p:nvGrpSpPr>
        <p:grpSpPr>
          <a:xfrm>
            <a:off x="0" y="0"/>
            <a:ext cx="12192000" cy="6909133"/>
            <a:chOff x="0" y="0"/>
            <a:chExt cx="12192000" cy="6909133"/>
          </a:xfrm>
        </p:grpSpPr>
        <p:grpSp>
          <p:nvGrpSpPr>
            <p:cNvPr id="9"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7"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8"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10"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1" name="Grupo 10"/>
            <p:cNvGrpSpPr/>
            <p:nvPr/>
          </p:nvGrpSpPr>
          <p:grpSpPr>
            <a:xfrm>
              <a:off x="9086602" y="0"/>
              <a:ext cx="2211430" cy="796891"/>
              <a:chOff x="13629903" y="0"/>
              <a:chExt cx="3317145" cy="1195336"/>
            </a:xfrm>
          </p:grpSpPr>
          <p:sp>
            <p:nvSpPr>
              <p:cNvPr id="12"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3"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4"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5"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6"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graphicFrame>
        <p:nvGraphicFramePr>
          <p:cNvPr id="20" name="Gráfico 19">
            <a:extLst>
              <a:ext uri="{FF2B5EF4-FFF2-40B4-BE49-F238E27FC236}">
                <a16:creationId xmlns="" xmlns:xdr="http://schemas.openxmlformats.org/drawingml/2006/spreadsheetDrawing" xmlns:a16="http://schemas.microsoft.com/office/drawing/2014/main" xmlns:lc="http://schemas.openxmlformats.org/drawingml/2006/lockedCanvas" id="{00000000-0008-0000-0500-000003000000}"/>
              </a:ext>
            </a:extLst>
          </p:cNvPr>
          <p:cNvGraphicFramePr>
            <a:graphicFrameLocks/>
          </p:cNvGraphicFramePr>
          <p:nvPr>
            <p:extLst>
              <p:ext uri="{D42A27DB-BD31-4B8C-83A1-F6EECF244321}">
                <p14:modId xmlns:p14="http://schemas.microsoft.com/office/powerpoint/2010/main" val="1576185475"/>
              </p:ext>
            </p:extLst>
          </p:nvPr>
        </p:nvGraphicFramePr>
        <p:xfrm>
          <a:off x="7114273" y="2727321"/>
          <a:ext cx="4792518" cy="3000663"/>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967999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 xmlns:a16="http://schemas.microsoft.com/office/drawing/2014/main" id="{CE5B76DA-97E2-86A8-0EC1-6997E22A0DCC}"/>
              </a:ext>
            </a:extLst>
          </p:cNvPr>
          <p:cNvSpPr txBox="1"/>
          <p:nvPr/>
        </p:nvSpPr>
        <p:spPr>
          <a:xfrm>
            <a:off x="525099" y="1253476"/>
            <a:ext cx="10369324" cy="978729"/>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2.3.1.1 </a:t>
            </a:r>
            <a:r>
              <a:rPr kumimoji="0" lang="es-ES" sz="1600"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Implementar</a:t>
            </a:r>
            <a:r>
              <a:rPr kumimoji="0" lang="es-E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los mecanismos y procedimientos establecidos en la normatividad aplicable para la elaboración de </a:t>
            </a:r>
            <a:r>
              <a:rPr kumimoji="0" lang="es-ES" sz="1600"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programas, planes y proyectos urbanos</a:t>
            </a:r>
            <a:r>
              <a:rPr kumimoji="0" lang="es-E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que contribuyen a generar un entorno de equidad urbano y ambiental; que logre cohesión territorial y promueva la conformación del Municipio de Benito Juárez como un municipio sustentable.</a:t>
            </a:r>
          </a:p>
        </p:txBody>
      </p:sp>
      <p:sp>
        <p:nvSpPr>
          <p:cNvPr id="3" name="CuadroTexto 2">
            <a:extLst>
              <a:ext uri="{FF2B5EF4-FFF2-40B4-BE49-F238E27FC236}">
                <a16:creationId xmlns="" xmlns:a16="http://schemas.microsoft.com/office/drawing/2014/main" id="{D4D59E98-B857-0F06-E23C-45CC960158F3}"/>
              </a:ext>
            </a:extLst>
          </p:cNvPr>
          <p:cNvSpPr txBox="1"/>
          <p:nvPr/>
        </p:nvSpPr>
        <p:spPr>
          <a:xfrm>
            <a:off x="525099" y="2773145"/>
            <a:ext cx="5762490" cy="1092607"/>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Meta Trimestral: </a:t>
            </a:r>
            <a:r>
              <a:rPr lang="es-ES" sz="1300" dirty="0">
                <a:latin typeface="Arial" panose="020B0604020202020204" pitchFamily="34" charset="0"/>
                <a:cs typeface="Arial" panose="020B0604020202020204" pitchFamily="34" charset="0"/>
              </a:rPr>
              <a:t>Actualmente se esta trabajando en el </a:t>
            </a:r>
            <a:r>
              <a:rPr lang="es-ES" sz="1200" b="1" dirty="0">
                <a:solidFill>
                  <a:srgbClr val="9D2449"/>
                </a:solidFill>
                <a:latin typeface="Arial" panose="020B0604020202020204" pitchFamily="34" charset="0"/>
                <a:cs typeface="Arial" panose="020B0604020202020204" pitchFamily="34" charset="0"/>
              </a:rPr>
              <a:t>avance</a:t>
            </a:r>
            <a:r>
              <a:rPr lang="es-ES" sz="1200" dirty="0">
                <a:latin typeface="Arial" panose="020B0604020202020204" pitchFamily="34" charset="0"/>
                <a:cs typeface="Arial" panose="020B0604020202020204" pitchFamily="34" charset="0"/>
              </a:rPr>
              <a:t> </a:t>
            </a:r>
            <a:r>
              <a:rPr lang="es-ES" sz="1300" dirty="0">
                <a:latin typeface="Arial" panose="020B0604020202020204" pitchFamily="34" charset="0"/>
                <a:cs typeface="Arial" panose="020B0604020202020204" pitchFamily="34" charset="0"/>
              </a:rPr>
              <a:t>de instrumentos de planeación con un acumulado aproximado </a:t>
            </a:r>
            <a:r>
              <a:rPr lang="es-ES" sz="1300" dirty="0" smtClean="0">
                <a:latin typeface="Arial" panose="020B0604020202020204" pitchFamily="34" charset="0"/>
                <a:cs typeface="Arial" panose="020B0604020202020204" pitchFamily="34" charset="0"/>
              </a:rPr>
              <a:t>del </a:t>
            </a:r>
            <a:r>
              <a:rPr lang="es-ES" sz="1300" b="1" dirty="0" smtClean="0">
                <a:solidFill>
                  <a:srgbClr val="9D2449"/>
                </a:solidFill>
                <a:latin typeface="Arial" panose="020B0604020202020204" pitchFamily="34" charset="0"/>
                <a:cs typeface="Arial" panose="020B0604020202020204" pitchFamily="34" charset="0"/>
              </a:rPr>
              <a:t>75%</a:t>
            </a:r>
            <a:r>
              <a:rPr lang="es-ES" sz="1300" dirty="0" smtClean="0">
                <a:latin typeface="Arial" panose="020B0604020202020204" pitchFamily="34" charset="0"/>
                <a:cs typeface="Arial" panose="020B0604020202020204" pitchFamily="34" charset="0"/>
              </a:rPr>
              <a:t> </a:t>
            </a:r>
            <a:r>
              <a:rPr lang="es-ES" sz="1300" dirty="0">
                <a:latin typeface="Arial" panose="020B0604020202020204" pitchFamily="34" charset="0"/>
                <a:cs typeface="Arial" panose="020B0604020202020204" pitchFamily="34" charset="0"/>
              </a:rPr>
              <a:t>por lo que se estará reportando la totalidad en el 4 trimestre de acuerdo a lo establecido en el indicador correspondiente</a:t>
            </a:r>
            <a:r>
              <a:rPr lang="es-ES" sz="1300" dirty="0" smtClean="0">
                <a:latin typeface="Arial" panose="020B0604020202020204" pitchFamily="34" charset="0"/>
                <a:cs typeface="Arial" panose="020B0604020202020204" pitchFamily="34" charset="0"/>
              </a:rPr>
              <a:t>. Para este 2° trimestre se logro la meta establecida del </a:t>
            </a:r>
            <a:r>
              <a:rPr lang="es-ES" sz="1300" b="1" dirty="0" smtClean="0">
                <a:solidFill>
                  <a:srgbClr val="9D2449"/>
                </a:solidFill>
                <a:latin typeface="Arial" panose="020B0604020202020204" pitchFamily="34" charset="0"/>
                <a:cs typeface="Arial" panose="020B0604020202020204" pitchFamily="34" charset="0"/>
              </a:rPr>
              <a:t>25%</a:t>
            </a:r>
            <a:endParaRPr lang="es-MX" sz="1000" b="1" dirty="0">
              <a:solidFill>
                <a:srgbClr val="9D2449"/>
              </a:solidFill>
              <a:latin typeface="Arial" panose="020B0604020202020204" pitchFamily="34" charset="0"/>
              <a:cs typeface="Arial" panose="020B0604020202020204" pitchFamily="34" charset="0"/>
            </a:endParaRPr>
          </a:p>
        </p:txBody>
      </p:sp>
      <p:sp>
        <p:nvSpPr>
          <p:cNvPr id="9" name="CuadroTexto 8">
            <a:extLst>
              <a:ext uri="{FF2B5EF4-FFF2-40B4-BE49-F238E27FC236}">
                <a16:creationId xmlns="" xmlns:a16="http://schemas.microsoft.com/office/drawing/2014/main" id="{FA0B57DC-DA6E-6129-7686-756D326FF349}"/>
              </a:ext>
            </a:extLst>
          </p:cNvPr>
          <p:cNvSpPr txBox="1"/>
          <p:nvPr/>
        </p:nvSpPr>
        <p:spPr>
          <a:xfrm>
            <a:off x="565468" y="710748"/>
            <a:ext cx="4380999" cy="400110"/>
          </a:xfrm>
          <a:prstGeom prst="rect">
            <a:avLst/>
          </a:prstGeom>
          <a:noFill/>
        </p:spPr>
        <p:txBody>
          <a:bodyPr wrap="square" rtlCol="0">
            <a:spAutoFit/>
          </a:bodyPr>
          <a:lstStyle/>
          <a:p>
            <a:r>
              <a:rPr lang="es-ES" sz="2000" b="1" dirty="0">
                <a:solidFill>
                  <a:srgbClr val="9D2449"/>
                </a:solidFill>
                <a:latin typeface="Arial" panose="020B0604020202020204" pitchFamily="34" charset="0"/>
                <a:cs typeface="Arial" panose="020B0604020202020204" pitchFamily="34" charset="0"/>
              </a:rPr>
              <a:t>NIVEL PROPÓSITO</a:t>
            </a:r>
            <a:endParaRPr lang="es-MX" sz="2000" b="1" dirty="0">
              <a:solidFill>
                <a:srgbClr val="9D2449"/>
              </a:solidFill>
              <a:latin typeface="Arial" panose="020B0604020202020204" pitchFamily="34" charset="0"/>
              <a:cs typeface="Arial" panose="020B0604020202020204" pitchFamily="34" charset="0"/>
            </a:endParaRPr>
          </a:p>
        </p:txBody>
      </p:sp>
      <p:grpSp>
        <p:nvGrpSpPr>
          <p:cNvPr id="7" name="Grupo 6"/>
          <p:cNvGrpSpPr/>
          <p:nvPr/>
        </p:nvGrpSpPr>
        <p:grpSpPr>
          <a:xfrm>
            <a:off x="0" y="0"/>
            <a:ext cx="12192000" cy="6909133"/>
            <a:chOff x="0" y="0"/>
            <a:chExt cx="12192000" cy="6909133"/>
          </a:xfrm>
        </p:grpSpPr>
        <p:grpSp>
          <p:nvGrpSpPr>
            <p:cNvPr id="8"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7"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8"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10"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1" name="Grupo 10"/>
            <p:cNvGrpSpPr/>
            <p:nvPr/>
          </p:nvGrpSpPr>
          <p:grpSpPr>
            <a:xfrm>
              <a:off x="9086602" y="0"/>
              <a:ext cx="2211430" cy="796891"/>
              <a:chOff x="13629903" y="0"/>
              <a:chExt cx="3317145" cy="1195336"/>
            </a:xfrm>
          </p:grpSpPr>
          <p:sp>
            <p:nvSpPr>
              <p:cNvPr id="12"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3"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4"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5"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6"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graphicFrame>
        <p:nvGraphicFramePr>
          <p:cNvPr id="20" name="Gráfico 19">
            <a:extLst>
              <a:ext uri="{FF2B5EF4-FFF2-40B4-BE49-F238E27FC236}">
                <a16:creationId xmlns="" xmlns:xdr="http://schemas.openxmlformats.org/drawingml/2006/spreadsheetDrawing" xmlns:a16="http://schemas.microsoft.com/office/drawing/2014/main" xmlns:lc="http://schemas.openxmlformats.org/drawingml/2006/lockedCanvas" id="{00000000-0008-0000-0000-000003000000}"/>
              </a:ext>
            </a:extLst>
          </p:cNvPr>
          <p:cNvGraphicFramePr>
            <a:graphicFrameLocks/>
          </p:cNvGraphicFramePr>
          <p:nvPr>
            <p:extLst>
              <p:ext uri="{D42A27DB-BD31-4B8C-83A1-F6EECF244321}">
                <p14:modId xmlns:p14="http://schemas.microsoft.com/office/powerpoint/2010/main" val="2753674135"/>
              </p:ext>
            </p:extLst>
          </p:nvPr>
        </p:nvGraphicFramePr>
        <p:xfrm>
          <a:off x="6620458" y="2553145"/>
          <a:ext cx="5182572" cy="3161855"/>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049645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E9188C30-821C-8ED7-8D5E-71FE5D575173}"/>
              </a:ext>
            </a:extLst>
          </p:cNvPr>
          <p:cNvSpPr txBox="1"/>
          <p:nvPr/>
        </p:nvSpPr>
        <p:spPr>
          <a:xfrm>
            <a:off x="-786835" y="289517"/>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COMPONENTE </a:t>
            </a:r>
            <a:r>
              <a:rPr kumimoji="0" lang="es-ES" sz="1800" b="1" i="0" u="none" strike="noStrike" kern="1200" cap="none" spc="0" normalizeH="0" baseline="0" noProof="0" dirty="0" smtClean="0">
                <a:ln>
                  <a:noFill/>
                </a:ln>
                <a:solidFill>
                  <a:srgbClr val="9D2449"/>
                </a:solidFill>
                <a:effectLst/>
                <a:uLnTx/>
                <a:uFillTx/>
                <a:latin typeface="Arial" panose="020B0604020202020204" pitchFamily="34" charset="0"/>
                <a:cs typeface="Arial" panose="020B0604020202020204" pitchFamily="34" charset="0"/>
              </a:rPr>
              <a:t>(ÁREA TÉCNICA)</a:t>
            </a:r>
            <a:endPar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endParaRPr>
          </a:p>
        </p:txBody>
      </p:sp>
      <p:sp>
        <p:nvSpPr>
          <p:cNvPr id="5" name="CuadroTexto 4">
            <a:extLst>
              <a:ext uri="{FF2B5EF4-FFF2-40B4-BE49-F238E27FC236}">
                <a16:creationId xmlns="" xmlns:a16="http://schemas.microsoft.com/office/drawing/2014/main" id="{36546C61-A769-4AE4-5176-6530DBB061B3}"/>
              </a:ext>
            </a:extLst>
          </p:cNvPr>
          <p:cNvSpPr txBox="1"/>
          <p:nvPr/>
        </p:nvSpPr>
        <p:spPr>
          <a:xfrm>
            <a:off x="-12002" y="573356"/>
            <a:ext cx="7795961" cy="338554"/>
          </a:xfrm>
          <a:prstGeom prst="rect">
            <a:avLst/>
          </a:prstGeom>
          <a:noFill/>
        </p:spPr>
        <p:txBody>
          <a:bodyPr wrap="square">
            <a:spAutoFit/>
          </a:bodyPr>
          <a:lstStyle/>
          <a:p>
            <a:r>
              <a:rPr lang="es-ES" sz="1600" dirty="0">
                <a:latin typeface="Arial" panose="020B0604020202020204" pitchFamily="34" charset="0"/>
                <a:cs typeface="Arial" panose="020B0604020202020204" pitchFamily="34" charset="0"/>
              </a:rPr>
              <a:t> 2.3.1.1.1 Desarrollo Urbano Participativo y Movilidad Sostenible fomentadas</a:t>
            </a:r>
            <a:endParaRPr lang="es-MX" sz="1600" dirty="0">
              <a:latin typeface="Arial" panose="020B0604020202020204" pitchFamily="34" charset="0"/>
              <a:cs typeface="Arial" panose="020B0604020202020204" pitchFamily="34" charset="0"/>
            </a:endParaRPr>
          </a:p>
        </p:txBody>
      </p:sp>
      <p:sp>
        <p:nvSpPr>
          <p:cNvPr id="9" name="CuadroTexto 8">
            <a:extLst>
              <a:ext uri="{FF2B5EF4-FFF2-40B4-BE49-F238E27FC236}">
                <a16:creationId xmlns="" xmlns:a16="http://schemas.microsoft.com/office/drawing/2014/main" id="{57831BA0-F6BF-4BE5-9D35-C1C7BD0F8AC4}"/>
              </a:ext>
            </a:extLst>
          </p:cNvPr>
          <p:cNvSpPr txBox="1"/>
          <p:nvPr/>
        </p:nvSpPr>
        <p:spPr>
          <a:xfrm>
            <a:off x="50643" y="872141"/>
            <a:ext cx="6852538" cy="1492716"/>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Meta Trimestral: </a:t>
            </a:r>
            <a:r>
              <a:rPr lang="es-ES" sz="1300" dirty="0" smtClean="0">
                <a:latin typeface="Arial" panose="020B0604020202020204" pitchFamily="34" charset="0"/>
                <a:cs typeface="Arial" panose="020B0604020202020204" pitchFamily="34" charset="0"/>
              </a:rPr>
              <a:t>Actualmente</a:t>
            </a:r>
            <a:r>
              <a:rPr lang="es-ES" sz="1300" dirty="0">
                <a:latin typeface="Arial" panose="020B0604020202020204" pitchFamily="34" charset="0"/>
                <a:cs typeface="Arial" panose="020B0604020202020204" pitchFamily="34" charset="0"/>
              </a:rPr>
              <a:t>, se han concretado diversos esfuerzos que representan una parte sustancial del total programado para el </a:t>
            </a:r>
            <a:r>
              <a:rPr lang="es-ES" sz="1300" dirty="0" smtClean="0">
                <a:latin typeface="Arial" panose="020B0604020202020204" pitchFamily="34" charset="0"/>
                <a:cs typeface="Arial" panose="020B0604020202020204" pitchFamily="34" charset="0"/>
              </a:rPr>
              <a:t>periodo. </a:t>
            </a:r>
            <a:r>
              <a:rPr lang="es-ES" sz="1300" dirty="0">
                <a:latin typeface="Arial" panose="020B0604020202020204" pitchFamily="34" charset="0"/>
                <a:cs typeface="Arial" panose="020B0604020202020204" pitchFamily="34" charset="0"/>
              </a:rPr>
              <a:t>Se prevé que el ritmo de implementación se mantenga estable en los próximos meses, consolidando </a:t>
            </a:r>
            <a:r>
              <a:rPr lang="es-ES" sz="1300" dirty="0" smtClean="0">
                <a:latin typeface="Arial" panose="020B0604020202020204" pitchFamily="34" charset="0"/>
                <a:cs typeface="Arial" panose="020B0604020202020204" pitchFamily="34" charset="0"/>
              </a:rPr>
              <a:t>el avance </a:t>
            </a:r>
            <a:r>
              <a:rPr lang="es-ES" sz="1300" dirty="0">
                <a:latin typeface="Arial" panose="020B0604020202020204" pitchFamily="34" charset="0"/>
                <a:cs typeface="Arial" panose="020B0604020202020204" pitchFamily="34" charset="0"/>
              </a:rPr>
              <a:t>hacia el cumplimiento total del objetivo</a:t>
            </a:r>
            <a:r>
              <a:rPr lang="es-ES" sz="1300" dirty="0" smtClean="0">
                <a:latin typeface="Arial" panose="020B0604020202020204" pitchFamily="34" charset="0"/>
                <a:cs typeface="Arial" panose="020B0604020202020204" pitchFamily="34" charset="0"/>
              </a:rPr>
              <a:t>.</a:t>
            </a:r>
          </a:p>
          <a:p>
            <a:pPr algn="just"/>
            <a:endParaRPr lang="es-ES" sz="1300" dirty="0" smtClean="0">
              <a:latin typeface="Arial" panose="020B0604020202020204" pitchFamily="34" charset="0"/>
              <a:cs typeface="Arial" panose="020B0604020202020204" pitchFamily="34" charset="0"/>
            </a:endParaRPr>
          </a:p>
          <a:p>
            <a:pPr algn="just"/>
            <a:r>
              <a:rPr lang="es-ES" sz="1300" dirty="0" smtClean="0">
                <a:latin typeface="Arial" panose="020B0604020202020204" pitchFamily="34" charset="0"/>
                <a:cs typeface="Arial" panose="020B0604020202020204" pitchFamily="34" charset="0"/>
              </a:rPr>
              <a:t>Es </a:t>
            </a:r>
            <a:r>
              <a:rPr lang="es-ES" sz="1300" dirty="0">
                <a:latin typeface="Arial" panose="020B0604020202020204" pitchFamily="34" charset="0"/>
                <a:cs typeface="Arial" panose="020B0604020202020204" pitchFamily="34" charset="0"/>
              </a:rPr>
              <a:t>importante mencionar que el resultado final de este componente con sus actividades se han de ver reflejadas hasta el último trimestre 2025</a:t>
            </a:r>
            <a:endParaRPr lang="es-MX" sz="1000" dirty="0">
              <a:latin typeface="Arial" panose="020B0604020202020204" pitchFamily="34" charset="0"/>
              <a:cs typeface="Arial" panose="020B0604020202020204" pitchFamily="34" charset="0"/>
            </a:endParaRPr>
          </a:p>
        </p:txBody>
      </p:sp>
      <p:sp>
        <p:nvSpPr>
          <p:cNvPr id="19" name="CuadroTexto 18">
            <a:extLst>
              <a:ext uri="{FF2B5EF4-FFF2-40B4-BE49-F238E27FC236}">
                <a16:creationId xmlns="" xmlns:a16="http://schemas.microsoft.com/office/drawing/2014/main" id="{E9188C30-821C-8ED7-8D5E-71FE5D575173}"/>
              </a:ext>
            </a:extLst>
          </p:cNvPr>
          <p:cNvSpPr txBox="1"/>
          <p:nvPr/>
        </p:nvSpPr>
        <p:spPr>
          <a:xfrm>
            <a:off x="50643" y="2663642"/>
            <a:ext cx="2554775" cy="341632"/>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a:t>
            </a:r>
            <a:r>
              <a:rPr lang="es-ES" b="1" dirty="0">
                <a:solidFill>
                  <a:srgbClr val="9D2449"/>
                </a:solidFill>
                <a:latin typeface="Arial" panose="020B0604020202020204" pitchFamily="34" charset="0"/>
                <a:cs typeface="Arial" panose="020B0604020202020204" pitchFamily="34" charset="0"/>
              </a:rPr>
              <a:t>ACTIVIDAD</a:t>
            </a: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 </a:t>
            </a:r>
          </a:p>
        </p:txBody>
      </p:sp>
      <p:sp>
        <p:nvSpPr>
          <p:cNvPr id="20" name="CuadroTexto 19">
            <a:extLst>
              <a:ext uri="{FF2B5EF4-FFF2-40B4-BE49-F238E27FC236}">
                <a16:creationId xmlns="" xmlns:a16="http://schemas.microsoft.com/office/drawing/2014/main" id="{22428294-2F00-9869-07D1-93CC6A8B4CEE}"/>
              </a:ext>
            </a:extLst>
          </p:cNvPr>
          <p:cNvSpPr txBox="1"/>
          <p:nvPr/>
        </p:nvSpPr>
        <p:spPr>
          <a:xfrm>
            <a:off x="256570" y="5188949"/>
            <a:ext cx="9036581" cy="492443"/>
          </a:xfrm>
          <a:prstGeom prst="rect">
            <a:avLst/>
          </a:prstGeom>
          <a:noFill/>
        </p:spPr>
        <p:txBody>
          <a:bodyPr wrap="square">
            <a:spAutoFit/>
          </a:bodyPr>
          <a:lstStyle/>
          <a:p>
            <a:pPr algn="just"/>
            <a:endParaRPr lang="es-ES" sz="1300" dirty="0">
              <a:latin typeface="Arial" panose="020B0604020202020204" pitchFamily="34" charset="0"/>
              <a:cs typeface="Arial" panose="020B0604020202020204" pitchFamily="34" charset="0"/>
            </a:endParaRPr>
          </a:p>
          <a:p>
            <a:pPr algn="just"/>
            <a:r>
              <a:rPr lang="es-ES" sz="1300" dirty="0">
                <a:latin typeface="Arial" panose="020B0604020202020204" pitchFamily="34" charset="0"/>
                <a:cs typeface="Arial" panose="020B0604020202020204" pitchFamily="34" charset="0"/>
              </a:rPr>
              <a:t> </a:t>
            </a:r>
          </a:p>
        </p:txBody>
      </p:sp>
      <p:sp>
        <p:nvSpPr>
          <p:cNvPr id="21" name="CuadroTexto 20">
            <a:extLst>
              <a:ext uri="{FF2B5EF4-FFF2-40B4-BE49-F238E27FC236}">
                <a16:creationId xmlns="" xmlns:a16="http://schemas.microsoft.com/office/drawing/2014/main" id="{1EA60C90-AA98-45FF-B622-B9611551B62D}"/>
              </a:ext>
            </a:extLst>
          </p:cNvPr>
          <p:cNvSpPr txBox="1"/>
          <p:nvPr/>
        </p:nvSpPr>
        <p:spPr>
          <a:xfrm>
            <a:off x="50643" y="3005273"/>
            <a:ext cx="6188111" cy="584775"/>
          </a:xfrm>
          <a:prstGeom prst="rect">
            <a:avLst/>
          </a:prstGeom>
          <a:noFill/>
        </p:spPr>
        <p:txBody>
          <a:bodyPr wrap="square">
            <a:spAutoFit/>
          </a:bodyPr>
          <a:lstStyle/>
          <a:p>
            <a:r>
              <a:rPr lang="es-ES" sz="1600" dirty="0">
                <a:latin typeface="Arial" panose="020B0604020202020204" pitchFamily="34" charset="0"/>
                <a:cs typeface="Arial" panose="020B0604020202020204" pitchFamily="34" charset="0"/>
              </a:rPr>
              <a:t>2.3.1.1.1.1 Diseño y Producción de Material Informativo y Didáctico</a:t>
            </a:r>
            <a:endParaRPr lang="es-MX" sz="1600" dirty="0">
              <a:latin typeface="Arial" panose="020B0604020202020204" pitchFamily="34" charset="0"/>
              <a:cs typeface="Arial" panose="020B0604020202020204" pitchFamily="34" charset="0"/>
            </a:endParaRPr>
          </a:p>
        </p:txBody>
      </p:sp>
      <p:sp>
        <p:nvSpPr>
          <p:cNvPr id="22" name="CuadroTexto 21">
            <a:extLst>
              <a:ext uri="{FF2B5EF4-FFF2-40B4-BE49-F238E27FC236}">
                <a16:creationId xmlns="" xmlns:a16="http://schemas.microsoft.com/office/drawing/2014/main" id="{1B660846-96FA-4A30-9142-D6F68EF94842}"/>
              </a:ext>
            </a:extLst>
          </p:cNvPr>
          <p:cNvSpPr txBox="1"/>
          <p:nvPr/>
        </p:nvSpPr>
        <p:spPr>
          <a:xfrm>
            <a:off x="50643" y="3622681"/>
            <a:ext cx="5840871" cy="2092881"/>
          </a:xfrm>
          <a:prstGeom prst="rect">
            <a:avLst/>
          </a:prstGeom>
          <a:noFill/>
        </p:spPr>
        <p:txBody>
          <a:bodyPr wrap="square">
            <a:spAutoFit/>
          </a:bodyPr>
          <a:lstStyle/>
          <a:p>
            <a:pPr algn="just"/>
            <a:r>
              <a:rPr lang="es-ES" sz="1300" b="1" dirty="0" smtClean="0">
                <a:latin typeface="Arial" panose="020B0604020202020204" pitchFamily="34" charset="0"/>
                <a:cs typeface="Arial" panose="020B0604020202020204" pitchFamily="34" charset="0"/>
              </a:rPr>
              <a:t>Meta </a:t>
            </a:r>
            <a:r>
              <a:rPr lang="es-ES" sz="1300" b="1" dirty="0">
                <a:latin typeface="Arial" panose="020B0604020202020204" pitchFamily="34" charset="0"/>
                <a:cs typeface="Arial" panose="020B0604020202020204" pitchFamily="34" charset="0"/>
              </a:rPr>
              <a:t>Trimestral: </a:t>
            </a:r>
            <a:r>
              <a:rPr lang="es-ES" sz="1300" dirty="0">
                <a:latin typeface="Arial" panose="020B0604020202020204" pitchFamily="34" charset="0"/>
                <a:cs typeface="Arial" panose="020B0604020202020204" pitchFamily="34" charset="0"/>
              </a:rPr>
              <a:t>A la fecha, se ha logrado un avance considerable en la elaboración del material previsto, alcanzando un nivel intermedio de desarrollo. Se continúan afinando contenidos y formatos para asegurar su pertinencia y utilidad, con perspectivas favorables para su conclusión en tiempo y forma. </a:t>
            </a:r>
            <a:endParaRPr lang="es-ES" sz="1300" dirty="0" smtClean="0">
              <a:latin typeface="Arial" panose="020B0604020202020204" pitchFamily="34" charset="0"/>
              <a:cs typeface="Arial" panose="020B0604020202020204" pitchFamily="34" charset="0"/>
            </a:endParaRPr>
          </a:p>
          <a:p>
            <a:pPr algn="just"/>
            <a:endParaRPr lang="es-ES" sz="1300" dirty="0">
              <a:latin typeface="Arial" panose="020B0604020202020204" pitchFamily="34" charset="0"/>
              <a:cs typeface="Arial" panose="020B0604020202020204" pitchFamily="34" charset="0"/>
            </a:endParaRPr>
          </a:p>
          <a:p>
            <a:pPr algn="just"/>
            <a:r>
              <a:rPr lang="es-ES" sz="1300" dirty="0" smtClean="0">
                <a:latin typeface="Arial" panose="020B0604020202020204" pitchFamily="34" charset="0"/>
                <a:cs typeface="Arial" panose="020B0604020202020204" pitchFamily="34" charset="0"/>
              </a:rPr>
              <a:t>Se </a:t>
            </a:r>
            <a:r>
              <a:rPr lang="es-ES" sz="1300" dirty="0">
                <a:latin typeface="Arial" panose="020B0604020202020204" pitchFamily="34" charset="0"/>
                <a:cs typeface="Arial" panose="020B0604020202020204" pitchFamily="34" charset="0"/>
              </a:rPr>
              <a:t>han dado los primeros pasos en la implementación de estrategias de comunicación digital, con acciones iniciales ya en marcha. El avance actual representa una etapa temprana del proceso, con proyecciones de crecimiento a medida que se consolidan los canales y contenidos</a:t>
            </a:r>
            <a:r>
              <a:rPr lang="es-ES" sz="1300" dirty="0" smtClean="0">
                <a:latin typeface="Arial" panose="020B0604020202020204" pitchFamily="34" charset="0"/>
                <a:cs typeface="Arial" panose="020B0604020202020204" pitchFamily="34" charset="0"/>
              </a:rPr>
              <a:t>.</a:t>
            </a:r>
            <a:endParaRPr lang="es-ES" sz="1300" dirty="0">
              <a:latin typeface="Arial" panose="020B0604020202020204" pitchFamily="34" charset="0"/>
              <a:cs typeface="Arial" panose="020B0604020202020204" pitchFamily="34" charset="0"/>
            </a:endParaRPr>
          </a:p>
        </p:txBody>
      </p:sp>
      <p:sp>
        <p:nvSpPr>
          <p:cNvPr id="23" name="CuadroTexto 22">
            <a:extLst>
              <a:ext uri="{FF2B5EF4-FFF2-40B4-BE49-F238E27FC236}">
                <a16:creationId xmlns="" xmlns:a16="http://schemas.microsoft.com/office/drawing/2014/main" id="{BFA73747-515B-4769-A5CE-67A73D9105E9}"/>
              </a:ext>
            </a:extLst>
          </p:cNvPr>
          <p:cNvSpPr txBox="1"/>
          <p:nvPr/>
        </p:nvSpPr>
        <p:spPr>
          <a:xfrm>
            <a:off x="50643" y="5954170"/>
            <a:ext cx="5701975" cy="523220"/>
          </a:xfrm>
          <a:prstGeom prst="rect">
            <a:avLst/>
          </a:prstGeom>
          <a:noFill/>
        </p:spPr>
        <p:txBody>
          <a:bodyPr wrap="square">
            <a:spAutoFit/>
          </a:bodyPr>
          <a:lstStyle/>
          <a:p>
            <a:r>
              <a:rPr lang="es-ES" sz="1400" dirty="0" smtClean="0">
                <a:latin typeface="Arial" panose="020B0604020202020204" pitchFamily="34" charset="0"/>
                <a:cs typeface="Arial" panose="020B0604020202020204" pitchFamily="34" charset="0"/>
              </a:rPr>
              <a:t>*Es </a:t>
            </a:r>
            <a:r>
              <a:rPr lang="es-ES" sz="1400" dirty="0">
                <a:latin typeface="Arial" panose="020B0604020202020204" pitchFamily="34" charset="0"/>
                <a:cs typeface="Arial" panose="020B0604020202020204" pitchFamily="34" charset="0"/>
              </a:rPr>
              <a:t>importante mencionar que esta actividad al mes de diciembre se verá reflejada </a:t>
            </a:r>
            <a:r>
              <a:rPr lang="es-ES" sz="1400" dirty="0" smtClean="0">
                <a:latin typeface="Arial" panose="020B0604020202020204" pitchFamily="34" charset="0"/>
                <a:cs typeface="Arial" panose="020B0604020202020204" pitchFamily="34" charset="0"/>
              </a:rPr>
              <a:t>al </a:t>
            </a:r>
            <a:r>
              <a:rPr lang="es-ES" sz="1400" dirty="0">
                <a:latin typeface="Arial" panose="020B0604020202020204" pitchFamily="34" charset="0"/>
                <a:cs typeface="Arial" panose="020B0604020202020204" pitchFamily="34" charset="0"/>
              </a:rPr>
              <a:t>100% de </a:t>
            </a:r>
            <a:r>
              <a:rPr lang="es-ES" sz="1400" dirty="0" smtClean="0">
                <a:latin typeface="Arial" panose="020B0604020202020204" pitchFamily="34" charset="0"/>
                <a:cs typeface="Arial" panose="020B0604020202020204" pitchFamily="34" charset="0"/>
              </a:rPr>
              <a:t>ejecución</a:t>
            </a:r>
            <a:r>
              <a:rPr lang="es-ES" sz="1400" dirty="0">
                <a:latin typeface="Arial" panose="020B0604020202020204" pitchFamily="34" charset="0"/>
                <a:cs typeface="Arial" panose="020B0604020202020204" pitchFamily="34" charset="0"/>
              </a:rPr>
              <a:t>		</a:t>
            </a:r>
          </a:p>
        </p:txBody>
      </p:sp>
      <p:pic>
        <p:nvPicPr>
          <p:cNvPr id="29" name="Imagen 28"/>
          <p:cNvPicPr>
            <a:picLocks noChangeAspect="1"/>
          </p:cNvPicPr>
          <p:nvPr/>
        </p:nvPicPr>
        <p:blipFill>
          <a:blip r:embed="rId3"/>
          <a:stretch>
            <a:fillRect/>
          </a:stretch>
        </p:blipFill>
        <p:spPr>
          <a:xfrm>
            <a:off x="9757107" y="5014932"/>
            <a:ext cx="2430393" cy="1793668"/>
          </a:xfrm>
          <a:prstGeom prst="rect">
            <a:avLst/>
          </a:prstGeom>
        </p:spPr>
      </p:pic>
      <p:pic>
        <p:nvPicPr>
          <p:cNvPr id="30" name="Imagen 29"/>
          <p:cNvPicPr>
            <a:picLocks noChangeAspect="1"/>
          </p:cNvPicPr>
          <p:nvPr/>
        </p:nvPicPr>
        <p:blipFill>
          <a:blip r:embed="rId4"/>
          <a:stretch>
            <a:fillRect/>
          </a:stretch>
        </p:blipFill>
        <p:spPr>
          <a:xfrm>
            <a:off x="7155967" y="5014931"/>
            <a:ext cx="2486123" cy="1793669"/>
          </a:xfrm>
          <a:prstGeom prst="rect">
            <a:avLst/>
          </a:prstGeom>
        </p:spPr>
      </p:pic>
      <p:pic>
        <p:nvPicPr>
          <p:cNvPr id="33" name="Imagen 32"/>
          <p:cNvPicPr>
            <a:picLocks noChangeAspect="1"/>
          </p:cNvPicPr>
          <p:nvPr/>
        </p:nvPicPr>
        <p:blipFill>
          <a:blip r:embed="rId5"/>
          <a:stretch>
            <a:fillRect/>
          </a:stretch>
        </p:blipFill>
        <p:spPr>
          <a:xfrm>
            <a:off x="7224684" y="83274"/>
            <a:ext cx="2984187" cy="1627739"/>
          </a:xfrm>
          <a:prstGeom prst="rect">
            <a:avLst/>
          </a:prstGeom>
          <a:ln w="3175">
            <a:solidFill>
              <a:schemeClr val="tx1"/>
            </a:solidFill>
          </a:ln>
        </p:spPr>
      </p:pic>
      <p:pic>
        <p:nvPicPr>
          <p:cNvPr id="34" name="Imagen 33"/>
          <p:cNvPicPr>
            <a:picLocks noChangeAspect="1"/>
          </p:cNvPicPr>
          <p:nvPr/>
        </p:nvPicPr>
        <p:blipFill>
          <a:blip r:embed="rId6"/>
          <a:stretch>
            <a:fillRect/>
          </a:stretch>
        </p:blipFill>
        <p:spPr>
          <a:xfrm>
            <a:off x="9114268" y="1774284"/>
            <a:ext cx="3015357" cy="1535629"/>
          </a:xfrm>
          <a:prstGeom prst="rect">
            <a:avLst/>
          </a:prstGeom>
          <a:ln w="3175">
            <a:solidFill>
              <a:schemeClr val="tx1"/>
            </a:solidFill>
          </a:ln>
        </p:spPr>
      </p:pic>
      <p:pic>
        <p:nvPicPr>
          <p:cNvPr id="35" name="Imagen 34"/>
          <p:cNvPicPr>
            <a:picLocks noChangeAspect="1"/>
          </p:cNvPicPr>
          <p:nvPr/>
        </p:nvPicPr>
        <p:blipFill>
          <a:blip r:embed="rId7"/>
          <a:stretch>
            <a:fillRect/>
          </a:stretch>
        </p:blipFill>
        <p:spPr>
          <a:xfrm>
            <a:off x="5995687" y="2700262"/>
            <a:ext cx="3020992" cy="2163404"/>
          </a:xfrm>
          <a:prstGeom prst="rect">
            <a:avLst/>
          </a:prstGeom>
        </p:spPr>
      </p:pic>
      <p:pic>
        <p:nvPicPr>
          <p:cNvPr id="36" name="Imagen 35"/>
          <p:cNvPicPr>
            <a:picLocks noChangeAspect="1"/>
          </p:cNvPicPr>
          <p:nvPr/>
        </p:nvPicPr>
        <p:blipFill>
          <a:blip r:embed="rId8"/>
          <a:stretch>
            <a:fillRect/>
          </a:stretch>
        </p:blipFill>
        <p:spPr>
          <a:xfrm>
            <a:off x="9066705" y="3443225"/>
            <a:ext cx="3110481" cy="1484697"/>
          </a:xfrm>
          <a:prstGeom prst="rect">
            <a:avLst/>
          </a:prstGeom>
        </p:spPr>
      </p:pic>
    </p:spTree>
    <p:extLst>
      <p:ext uri="{BB962C8B-B14F-4D97-AF65-F5344CB8AC3E}">
        <p14:creationId xmlns:p14="http://schemas.microsoft.com/office/powerpoint/2010/main" val="3704862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E9188C30-821C-8ED7-8D5E-71FE5D575173}"/>
              </a:ext>
            </a:extLst>
          </p:cNvPr>
          <p:cNvSpPr txBox="1"/>
          <p:nvPr/>
        </p:nvSpPr>
        <p:spPr>
          <a:xfrm>
            <a:off x="-609600" y="246631"/>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COMPONENTE </a:t>
            </a:r>
            <a:r>
              <a:rPr kumimoji="0" lang="es-ES" sz="1800" b="1" i="0" u="none" strike="noStrike" kern="1200" cap="none" spc="0" normalizeH="0" baseline="0" noProof="0" dirty="0" smtClean="0">
                <a:ln>
                  <a:noFill/>
                </a:ln>
                <a:solidFill>
                  <a:srgbClr val="9D2449"/>
                </a:solidFill>
                <a:effectLst/>
                <a:uLnTx/>
                <a:uFillTx/>
                <a:latin typeface="Arial" panose="020B0604020202020204" pitchFamily="34" charset="0"/>
                <a:cs typeface="Arial" panose="020B0604020202020204" pitchFamily="34" charset="0"/>
              </a:rPr>
              <a:t>(ÁREA TÉCNICA)</a:t>
            </a:r>
            <a:endPar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endParaRPr>
          </a:p>
        </p:txBody>
      </p:sp>
      <p:sp>
        <p:nvSpPr>
          <p:cNvPr id="5" name="CuadroTexto 4">
            <a:extLst>
              <a:ext uri="{FF2B5EF4-FFF2-40B4-BE49-F238E27FC236}">
                <a16:creationId xmlns="" xmlns:a16="http://schemas.microsoft.com/office/drawing/2014/main" id="{36546C61-A769-4AE4-5176-6530DBB061B3}"/>
              </a:ext>
            </a:extLst>
          </p:cNvPr>
          <p:cNvSpPr txBox="1"/>
          <p:nvPr/>
        </p:nvSpPr>
        <p:spPr>
          <a:xfrm>
            <a:off x="147810" y="727783"/>
            <a:ext cx="8938792" cy="646331"/>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 2.3.1.1.2 Estrategias integrales para promover el uso de la bicicleta como modo de transporte implementadas</a:t>
            </a:r>
            <a:endParaRPr lang="es-MX" dirty="0">
              <a:latin typeface="Arial" panose="020B0604020202020204" pitchFamily="34" charset="0"/>
              <a:cs typeface="Arial" panose="020B0604020202020204" pitchFamily="34" charset="0"/>
            </a:endParaRPr>
          </a:p>
        </p:txBody>
      </p:sp>
      <p:sp>
        <p:nvSpPr>
          <p:cNvPr id="9" name="CuadroTexto 8">
            <a:extLst>
              <a:ext uri="{FF2B5EF4-FFF2-40B4-BE49-F238E27FC236}">
                <a16:creationId xmlns="" xmlns:a16="http://schemas.microsoft.com/office/drawing/2014/main" id="{57831BA0-F6BF-4BE5-9D35-C1C7BD0F8AC4}"/>
              </a:ext>
            </a:extLst>
          </p:cNvPr>
          <p:cNvSpPr txBox="1"/>
          <p:nvPr/>
        </p:nvSpPr>
        <p:spPr>
          <a:xfrm>
            <a:off x="147810" y="1452324"/>
            <a:ext cx="8792990" cy="1092607"/>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Meta Trimestral: </a:t>
            </a:r>
            <a:r>
              <a:rPr lang="es-ES" sz="1300" dirty="0">
                <a:latin typeface="Arial" panose="020B0604020202020204" pitchFamily="34" charset="0"/>
                <a:cs typeface="Arial" panose="020B0604020202020204" pitchFamily="34" charset="0"/>
              </a:rPr>
              <a:t>Se ha avanzado en la definición e impulso de acciones clave orientadas a fomentar el uso de la bicicleta. Actualmente, se cuenta con un progreso inicial que marca una base sólida para el desarrollo de estrategias más amplias en el corto plazo.		</a:t>
            </a:r>
          </a:p>
          <a:p>
            <a:pPr algn="just"/>
            <a:r>
              <a:rPr lang="es-ES" sz="1300" dirty="0">
                <a:latin typeface="Arial" panose="020B0604020202020204" pitchFamily="34" charset="0"/>
                <a:cs typeface="Arial" panose="020B0604020202020204" pitchFamily="34" charset="0"/>
              </a:rPr>
              <a:t>		</a:t>
            </a:r>
          </a:p>
          <a:p>
            <a:pPr algn="just"/>
            <a:r>
              <a:rPr lang="es-ES" sz="1300" dirty="0" smtClean="0">
                <a:latin typeface="Arial" panose="020B0604020202020204" pitchFamily="34" charset="0"/>
                <a:cs typeface="Arial" panose="020B0604020202020204" pitchFamily="34" charset="0"/>
              </a:rPr>
              <a:t>*Es </a:t>
            </a:r>
            <a:r>
              <a:rPr lang="es-ES" sz="1300" dirty="0">
                <a:latin typeface="Arial" panose="020B0604020202020204" pitchFamily="34" charset="0"/>
                <a:cs typeface="Arial" panose="020B0604020202020204" pitchFamily="34" charset="0"/>
              </a:rPr>
              <a:t>importante mencionar que la medición de este componente es semestral</a:t>
            </a:r>
            <a:endParaRPr lang="es-MX" sz="1000" dirty="0">
              <a:latin typeface="Arial" panose="020B0604020202020204" pitchFamily="34" charset="0"/>
              <a:cs typeface="Arial" panose="020B0604020202020204" pitchFamily="34" charset="0"/>
            </a:endParaRPr>
          </a:p>
        </p:txBody>
      </p:sp>
      <p:grpSp>
        <p:nvGrpSpPr>
          <p:cNvPr id="6" name="Grupo 5"/>
          <p:cNvGrpSpPr/>
          <p:nvPr/>
        </p:nvGrpSpPr>
        <p:grpSpPr>
          <a:xfrm>
            <a:off x="0" y="0"/>
            <a:ext cx="12192000" cy="6909133"/>
            <a:chOff x="0" y="0"/>
            <a:chExt cx="12192000" cy="6909133"/>
          </a:xfrm>
        </p:grpSpPr>
        <p:grpSp>
          <p:nvGrpSpPr>
            <p:cNvPr id="8"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7"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8"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10"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1" name="Grupo 10"/>
            <p:cNvGrpSpPr/>
            <p:nvPr/>
          </p:nvGrpSpPr>
          <p:grpSpPr>
            <a:xfrm>
              <a:off x="9086602" y="0"/>
              <a:ext cx="2211430" cy="796891"/>
              <a:chOff x="13629903" y="0"/>
              <a:chExt cx="3317145" cy="1195336"/>
            </a:xfrm>
          </p:grpSpPr>
          <p:sp>
            <p:nvSpPr>
              <p:cNvPr id="12"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3"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4"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5"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6"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sp>
        <p:nvSpPr>
          <p:cNvPr id="19" name="CuadroTexto 18">
            <a:extLst>
              <a:ext uri="{FF2B5EF4-FFF2-40B4-BE49-F238E27FC236}">
                <a16:creationId xmlns="" xmlns:a16="http://schemas.microsoft.com/office/drawing/2014/main" id="{E9188C30-821C-8ED7-8D5E-71FE5D575173}"/>
              </a:ext>
            </a:extLst>
          </p:cNvPr>
          <p:cNvSpPr txBox="1"/>
          <p:nvPr/>
        </p:nvSpPr>
        <p:spPr>
          <a:xfrm>
            <a:off x="147810" y="2515623"/>
            <a:ext cx="2769562" cy="341632"/>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ACTIVIDAD </a:t>
            </a:r>
          </a:p>
        </p:txBody>
      </p:sp>
      <p:sp>
        <p:nvSpPr>
          <p:cNvPr id="20" name="CuadroTexto 19">
            <a:extLst>
              <a:ext uri="{FF2B5EF4-FFF2-40B4-BE49-F238E27FC236}">
                <a16:creationId xmlns="" xmlns:a16="http://schemas.microsoft.com/office/drawing/2014/main" id="{22428294-2F00-9869-07D1-93CC6A8B4CEE}"/>
              </a:ext>
            </a:extLst>
          </p:cNvPr>
          <p:cNvSpPr txBox="1"/>
          <p:nvPr/>
        </p:nvSpPr>
        <p:spPr>
          <a:xfrm>
            <a:off x="142230" y="4924374"/>
            <a:ext cx="6583690" cy="1092607"/>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Avance Trimestral: </a:t>
            </a:r>
            <a:r>
              <a:rPr lang="es-ES" sz="1300" dirty="0">
                <a:latin typeface="Arial" panose="020B0604020202020204" pitchFamily="34" charset="0"/>
                <a:cs typeface="Arial" panose="020B0604020202020204" pitchFamily="34" charset="0"/>
              </a:rPr>
              <a:t>Se han realizado todas y cada una de </a:t>
            </a:r>
            <a:r>
              <a:rPr lang="es-ES" sz="1300" dirty="0" smtClean="0">
                <a:latin typeface="Arial" panose="020B0604020202020204" pitchFamily="34" charset="0"/>
                <a:cs typeface="Arial" panose="020B0604020202020204" pitchFamily="34" charset="0"/>
              </a:rPr>
              <a:t>las acciones </a:t>
            </a:r>
            <a:r>
              <a:rPr lang="es-ES" sz="1300" dirty="0">
                <a:latin typeface="Arial" panose="020B0604020202020204" pitchFamily="34" charset="0"/>
                <a:cs typeface="Arial" panose="020B0604020202020204" pitchFamily="34" charset="0"/>
              </a:rPr>
              <a:t>que durante el trimestre ayudan a incentivar de manera positiva, una cultura vial a través de trípticos, pláticas en materia de movilidad, así como actividades en conjunto con diversas unidades administrativas del Municipio de Benito Juárez, como son las 3</a:t>
            </a:r>
            <a:r>
              <a:rPr lang="es-ES" sz="1300" dirty="0" smtClean="0">
                <a:latin typeface="Arial" panose="020B0604020202020204" pitchFamily="34" charset="0"/>
                <a:cs typeface="Arial" panose="020B0604020202020204" pitchFamily="34" charset="0"/>
              </a:rPr>
              <a:t> nuevas </a:t>
            </a:r>
            <a:r>
              <a:rPr lang="es-ES" sz="1300" dirty="0">
                <a:latin typeface="Arial" panose="020B0604020202020204" pitchFamily="34" charset="0"/>
                <a:cs typeface="Arial" panose="020B0604020202020204" pitchFamily="34" charset="0"/>
              </a:rPr>
              <a:t>ediciones del paseo </a:t>
            </a:r>
            <a:r>
              <a:rPr lang="es-ES" sz="1300" dirty="0" err="1" smtClean="0">
                <a:latin typeface="Arial" panose="020B0604020202020204" pitchFamily="34" charset="0"/>
                <a:cs typeface="Arial" panose="020B0604020202020204" pitchFamily="34" charset="0"/>
              </a:rPr>
              <a:t>cancunense</a:t>
            </a:r>
            <a:endParaRPr lang="es-ES" sz="1300" dirty="0">
              <a:latin typeface="Arial" panose="020B0604020202020204" pitchFamily="34" charset="0"/>
              <a:cs typeface="Arial" panose="020B0604020202020204" pitchFamily="34" charset="0"/>
            </a:endParaRPr>
          </a:p>
        </p:txBody>
      </p:sp>
      <p:sp>
        <p:nvSpPr>
          <p:cNvPr id="21" name="CuadroTexto 20">
            <a:extLst>
              <a:ext uri="{FF2B5EF4-FFF2-40B4-BE49-F238E27FC236}">
                <a16:creationId xmlns="" xmlns:a16="http://schemas.microsoft.com/office/drawing/2014/main" id="{0288ED6C-2C69-84D3-8D39-48B839AFAEDD}"/>
              </a:ext>
            </a:extLst>
          </p:cNvPr>
          <p:cNvSpPr txBox="1"/>
          <p:nvPr/>
        </p:nvSpPr>
        <p:spPr>
          <a:xfrm>
            <a:off x="142230" y="4436776"/>
            <a:ext cx="10653602" cy="369332"/>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2.3.1.1.2.2 Fomento de la cultura vial</a:t>
            </a:r>
          </a:p>
        </p:txBody>
      </p:sp>
      <p:sp>
        <p:nvSpPr>
          <p:cNvPr id="22" name="CuadroTexto 21">
            <a:extLst>
              <a:ext uri="{FF2B5EF4-FFF2-40B4-BE49-F238E27FC236}">
                <a16:creationId xmlns="" xmlns:a16="http://schemas.microsoft.com/office/drawing/2014/main" id="{1EA60C90-AA98-45FF-B622-B9611551B62D}"/>
              </a:ext>
            </a:extLst>
          </p:cNvPr>
          <p:cNvSpPr txBox="1"/>
          <p:nvPr/>
        </p:nvSpPr>
        <p:spPr>
          <a:xfrm>
            <a:off x="147811" y="2934378"/>
            <a:ext cx="6811790" cy="646331"/>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2.3.1.1.2.1 Desarrollar programas que promuevan el uso de la bicicleta como alternativa a medios de transporte motorizados </a:t>
            </a:r>
            <a:endParaRPr lang="es-MX" dirty="0">
              <a:latin typeface="Arial" panose="020B0604020202020204" pitchFamily="34" charset="0"/>
              <a:cs typeface="Arial" panose="020B0604020202020204" pitchFamily="34" charset="0"/>
            </a:endParaRPr>
          </a:p>
        </p:txBody>
      </p:sp>
      <p:sp>
        <p:nvSpPr>
          <p:cNvPr id="23" name="CuadroTexto 22">
            <a:extLst>
              <a:ext uri="{FF2B5EF4-FFF2-40B4-BE49-F238E27FC236}">
                <a16:creationId xmlns="" xmlns:a16="http://schemas.microsoft.com/office/drawing/2014/main" id="{1B660846-96FA-4A30-9142-D6F68EF94842}"/>
              </a:ext>
            </a:extLst>
          </p:cNvPr>
          <p:cNvSpPr txBox="1"/>
          <p:nvPr/>
        </p:nvSpPr>
        <p:spPr>
          <a:xfrm>
            <a:off x="142231" y="3562467"/>
            <a:ext cx="6431289" cy="892552"/>
          </a:xfrm>
          <a:prstGeom prst="rect">
            <a:avLst/>
          </a:prstGeom>
          <a:noFill/>
        </p:spPr>
        <p:txBody>
          <a:bodyPr wrap="square">
            <a:spAutoFit/>
          </a:bodyPr>
          <a:lstStyle/>
          <a:p>
            <a:pPr algn="just"/>
            <a:r>
              <a:rPr lang="es-ES" sz="1300" b="1" dirty="0" smtClean="0">
                <a:latin typeface="Arial" panose="020B0604020202020204" pitchFamily="34" charset="0"/>
                <a:cs typeface="Arial" panose="020B0604020202020204" pitchFamily="34" charset="0"/>
              </a:rPr>
              <a:t>Meta </a:t>
            </a:r>
            <a:r>
              <a:rPr lang="es-ES" sz="1300" b="1" dirty="0">
                <a:latin typeface="Arial" panose="020B0604020202020204" pitchFamily="34" charset="0"/>
                <a:cs typeface="Arial" panose="020B0604020202020204" pitchFamily="34" charset="0"/>
              </a:rPr>
              <a:t>Trimestral: </a:t>
            </a:r>
            <a:r>
              <a:rPr lang="es-ES" sz="1300" dirty="0">
                <a:latin typeface="Arial" panose="020B0604020202020204" pitchFamily="34" charset="0"/>
                <a:cs typeface="Arial" panose="020B0604020202020204" pitchFamily="34" charset="0"/>
              </a:rPr>
              <a:t>El desarrollo de los programas se encuentra en curso, con avances sostenidos que permiten proyectar con confianza el cumplimiento total de la meta establecida al cierre del año. Las acciones en marcha están alineadas con los objetivos planteados y avanzan conforme a lo programado.</a:t>
            </a:r>
          </a:p>
        </p:txBody>
      </p:sp>
      <p:pic>
        <p:nvPicPr>
          <p:cNvPr id="2" name="Imagen 1"/>
          <p:cNvPicPr>
            <a:picLocks noChangeAspect="1"/>
          </p:cNvPicPr>
          <p:nvPr/>
        </p:nvPicPr>
        <p:blipFill rotWithShape="1">
          <a:blip r:embed="rId7"/>
          <a:srcRect t="1709"/>
          <a:stretch/>
        </p:blipFill>
        <p:spPr>
          <a:xfrm>
            <a:off x="6756944" y="2551694"/>
            <a:ext cx="2909861" cy="1572757"/>
          </a:xfrm>
          <a:prstGeom prst="rect">
            <a:avLst/>
          </a:prstGeom>
          <a:ln w="3175">
            <a:solidFill>
              <a:schemeClr val="tx1"/>
            </a:solidFill>
          </a:ln>
        </p:spPr>
      </p:pic>
      <p:pic>
        <p:nvPicPr>
          <p:cNvPr id="24" name="Imagen 23"/>
          <p:cNvPicPr>
            <a:picLocks noChangeAspect="1"/>
          </p:cNvPicPr>
          <p:nvPr/>
        </p:nvPicPr>
        <p:blipFill>
          <a:blip r:embed="rId8"/>
          <a:stretch>
            <a:fillRect/>
          </a:stretch>
        </p:blipFill>
        <p:spPr>
          <a:xfrm>
            <a:off x="9607141" y="4242628"/>
            <a:ext cx="2439429" cy="1829571"/>
          </a:xfrm>
          <a:prstGeom prst="rect">
            <a:avLst/>
          </a:prstGeom>
          <a:ln w="3175">
            <a:solidFill>
              <a:schemeClr val="tx1"/>
            </a:solidFill>
          </a:ln>
        </p:spPr>
      </p:pic>
      <p:pic>
        <p:nvPicPr>
          <p:cNvPr id="3" name="Imagen 2"/>
          <p:cNvPicPr>
            <a:picLocks noChangeAspect="1"/>
          </p:cNvPicPr>
          <p:nvPr/>
        </p:nvPicPr>
        <p:blipFill>
          <a:blip r:embed="rId9"/>
          <a:stretch>
            <a:fillRect/>
          </a:stretch>
        </p:blipFill>
        <p:spPr>
          <a:xfrm>
            <a:off x="9740513" y="1203514"/>
            <a:ext cx="2306057" cy="2915972"/>
          </a:xfrm>
          <a:prstGeom prst="rect">
            <a:avLst/>
          </a:prstGeom>
          <a:ln w="3175">
            <a:solidFill>
              <a:schemeClr val="tx1"/>
            </a:solidFill>
          </a:ln>
        </p:spPr>
      </p:pic>
      <p:pic>
        <p:nvPicPr>
          <p:cNvPr id="7" name="Imagen 6"/>
          <p:cNvPicPr>
            <a:picLocks noChangeAspect="1"/>
          </p:cNvPicPr>
          <p:nvPr/>
        </p:nvPicPr>
        <p:blipFill>
          <a:blip r:embed="rId10"/>
          <a:stretch>
            <a:fillRect/>
          </a:stretch>
        </p:blipFill>
        <p:spPr>
          <a:xfrm>
            <a:off x="7227207" y="4213443"/>
            <a:ext cx="1969334" cy="1858756"/>
          </a:xfrm>
          <a:prstGeom prst="rect">
            <a:avLst/>
          </a:prstGeom>
        </p:spPr>
      </p:pic>
    </p:spTree>
    <p:extLst>
      <p:ext uri="{BB962C8B-B14F-4D97-AF65-F5344CB8AC3E}">
        <p14:creationId xmlns:p14="http://schemas.microsoft.com/office/powerpoint/2010/main" val="26197147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C459D21-666B-ED78-810A-5B74CE2F9CF9}"/>
            </a:ext>
          </a:extLst>
        </p:cNvPr>
        <p:cNvGrpSpPr/>
        <p:nvPr/>
      </p:nvGrpSpPr>
      <p:grpSpPr>
        <a:xfrm>
          <a:off x="0" y="0"/>
          <a:ext cx="0" cy="0"/>
          <a:chOff x="0" y="0"/>
          <a:chExt cx="0" cy="0"/>
        </a:xfrm>
      </p:grpSpPr>
      <p:sp>
        <p:nvSpPr>
          <p:cNvPr id="4" name="CuadroTexto 3">
            <a:extLst>
              <a:ext uri="{FF2B5EF4-FFF2-40B4-BE49-F238E27FC236}">
                <a16:creationId xmlns="" xmlns:a16="http://schemas.microsoft.com/office/drawing/2014/main" id="{055B9116-45C4-433E-ABDE-2EFECA34A74F}"/>
              </a:ext>
            </a:extLst>
          </p:cNvPr>
          <p:cNvSpPr txBox="1"/>
          <p:nvPr/>
        </p:nvSpPr>
        <p:spPr>
          <a:xfrm>
            <a:off x="413035" y="67805"/>
            <a:ext cx="5673888" cy="461665"/>
          </a:xfrm>
          <a:prstGeom prst="rect">
            <a:avLst/>
          </a:prstGeom>
          <a:noFill/>
        </p:spPr>
        <p:txBody>
          <a:bodyPr wrap="square" rtlCol="0">
            <a:spAutoFit/>
          </a:bodyPr>
          <a:lstStyle/>
          <a:p>
            <a:r>
              <a:rPr lang="es-MX" sz="2400" b="1" dirty="0" smtClean="0">
                <a:solidFill>
                  <a:srgbClr val="7E0000"/>
                </a:solidFill>
                <a:latin typeface="Arial" panose="020B0604020202020204" pitchFamily="34" charset="0"/>
                <a:cs typeface="Arial" panose="020B0604020202020204" pitchFamily="34" charset="0"/>
              </a:rPr>
              <a:t>PASEO </a:t>
            </a:r>
            <a:r>
              <a:rPr lang="es-MX" sz="2400" b="1" dirty="0">
                <a:solidFill>
                  <a:srgbClr val="7E0000"/>
                </a:solidFill>
                <a:latin typeface="Arial" panose="020B0604020202020204" pitchFamily="34" charset="0"/>
                <a:cs typeface="Arial" panose="020B0604020202020204" pitchFamily="34" charset="0"/>
              </a:rPr>
              <a:t>CANCUNENSE</a:t>
            </a:r>
          </a:p>
        </p:txBody>
      </p:sp>
      <p:sp>
        <p:nvSpPr>
          <p:cNvPr id="20" name="CuadroTexto 19">
            <a:extLst>
              <a:ext uri="{FF2B5EF4-FFF2-40B4-BE49-F238E27FC236}">
                <a16:creationId xmlns="" xmlns:a16="http://schemas.microsoft.com/office/drawing/2014/main" id="{337D349E-1DC0-49B9-9051-FC2A07051EBE}"/>
              </a:ext>
            </a:extLst>
          </p:cNvPr>
          <p:cNvSpPr txBox="1"/>
          <p:nvPr/>
        </p:nvSpPr>
        <p:spPr>
          <a:xfrm>
            <a:off x="1073238" y="804659"/>
            <a:ext cx="2525852" cy="420564"/>
          </a:xfrm>
          <a:prstGeom prst="rect">
            <a:avLst/>
          </a:prstGeom>
          <a:noFill/>
        </p:spPr>
        <p:txBody>
          <a:bodyPr wrap="square" rtlCol="0">
            <a:spAutoFit/>
          </a:bodyPr>
          <a:lstStyle/>
          <a:p>
            <a:r>
              <a:rPr lang="es-MX" sz="2133" b="1" dirty="0" smtClean="0"/>
              <a:t>6 de julio 2025</a:t>
            </a:r>
            <a:endParaRPr lang="es-MX" sz="2133" b="1" dirty="0"/>
          </a:p>
        </p:txBody>
      </p:sp>
      <p:sp>
        <p:nvSpPr>
          <p:cNvPr id="24" name="CuadroTexto 23">
            <a:extLst>
              <a:ext uri="{FF2B5EF4-FFF2-40B4-BE49-F238E27FC236}">
                <a16:creationId xmlns="" xmlns:a16="http://schemas.microsoft.com/office/drawing/2014/main" id="{E1A19A8B-E587-4E96-9ADE-9A5EBD8F2137}"/>
              </a:ext>
            </a:extLst>
          </p:cNvPr>
          <p:cNvSpPr txBox="1"/>
          <p:nvPr/>
        </p:nvSpPr>
        <p:spPr>
          <a:xfrm>
            <a:off x="5050343" y="830968"/>
            <a:ext cx="2313593" cy="420564"/>
          </a:xfrm>
          <a:prstGeom prst="rect">
            <a:avLst/>
          </a:prstGeom>
          <a:noFill/>
        </p:spPr>
        <p:txBody>
          <a:bodyPr wrap="square" rtlCol="0">
            <a:spAutoFit/>
          </a:bodyPr>
          <a:lstStyle/>
          <a:p>
            <a:r>
              <a:rPr lang="es-MX" sz="2133" b="1" dirty="0" smtClean="0"/>
              <a:t>3 de agosto 2025</a:t>
            </a:r>
            <a:endParaRPr lang="es-MX" sz="2133" b="1" dirty="0"/>
          </a:p>
        </p:txBody>
      </p:sp>
      <p:grpSp>
        <p:nvGrpSpPr>
          <p:cNvPr id="2" name="Grupo 1"/>
          <p:cNvGrpSpPr/>
          <p:nvPr/>
        </p:nvGrpSpPr>
        <p:grpSpPr>
          <a:xfrm>
            <a:off x="0" y="0"/>
            <a:ext cx="12192000" cy="6909133"/>
            <a:chOff x="0" y="0"/>
            <a:chExt cx="12192000" cy="6909133"/>
          </a:xfrm>
        </p:grpSpPr>
        <p:grpSp>
          <p:nvGrpSpPr>
            <p:cNvPr id="14"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5"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6"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17"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25" name="Grupo 24"/>
            <p:cNvGrpSpPr/>
            <p:nvPr/>
          </p:nvGrpSpPr>
          <p:grpSpPr>
            <a:xfrm>
              <a:off x="9086602" y="0"/>
              <a:ext cx="2211430" cy="796891"/>
              <a:chOff x="13629903" y="0"/>
              <a:chExt cx="3317145" cy="1195336"/>
            </a:xfrm>
          </p:grpSpPr>
          <p:sp>
            <p:nvSpPr>
              <p:cNvPr id="26"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27"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28"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29"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30"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sp>
        <p:nvSpPr>
          <p:cNvPr id="21" name="CuadroTexto 20">
            <a:extLst>
              <a:ext uri="{FF2B5EF4-FFF2-40B4-BE49-F238E27FC236}">
                <a16:creationId xmlns="" xmlns:a16="http://schemas.microsoft.com/office/drawing/2014/main" id="{E1A19A8B-E587-4E96-9ADE-9A5EBD8F2137}"/>
              </a:ext>
            </a:extLst>
          </p:cNvPr>
          <p:cNvSpPr txBox="1"/>
          <p:nvPr/>
        </p:nvSpPr>
        <p:spPr>
          <a:xfrm>
            <a:off x="8606264" y="878030"/>
            <a:ext cx="2691768" cy="420564"/>
          </a:xfrm>
          <a:prstGeom prst="rect">
            <a:avLst/>
          </a:prstGeom>
          <a:noFill/>
        </p:spPr>
        <p:txBody>
          <a:bodyPr wrap="square" rtlCol="0">
            <a:spAutoFit/>
          </a:bodyPr>
          <a:lstStyle/>
          <a:p>
            <a:r>
              <a:rPr lang="es-MX" sz="2133" b="1" dirty="0" smtClean="0"/>
              <a:t>7 de septiembre </a:t>
            </a:r>
            <a:r>
              <a:rPr lang="es-MX" sz="2133" b="1" dirty="0"/>
              <a:t>2025</a:t>
            </a:r>
          </a:p>
        </p:txBody>
      </p:sp>
      <p:cxnSp>
        <p:nvCxnSpPr>
          <p:cNvPr id="13" name="Conector recto 12"/>
          <p:cNvCxnSpPr/>
          <p:nvPr/>
        </p:nvCxnSpPr>
        <p:spPr>
          <a:xfrm>
            <a:off x="4400745" y="1522954"/>
            <a:ext cx="0" cy="40627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Conector recto 30"/>
          <p:cNvCxnSpPr/>
          <p:nvPr/>
        </p:nvCxnSpPr>
        <p:spPr>
          <a:xfrm>
            <a:off x="7935442" y="1522954"/>
            <a:ext cx="0" cy="40627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8" name="Imagen 17"/>
          <p:cNvPicPr>
            <a:picLocks noChangeAspect="1"/>
          </p:cNvPicPr>
          <p:nvPr/>
        </p:nvPicPr>
        <p:blipFill>
          <a:blip r:embed="rId7"/>
          <a:stretch>
            <a:fillRect/>
          </a:stretch>
        </p:blipFill>
        <p:spPr>
          <a:xfrm>
            <a:off x="740290" y="4272793"/>
            <a:ext cx="2714343" cy="1806170"/>
          </a:xfrm>
          <a:prstGeom prst="rect">
            <a:avLst/>
          </a:prstGeom>
        </p:spPr>
      </p:pic>
      <p:pic>
        <p:nvPicPr>
          <p:cNvPr id="19" name="Imagen 18"/>
          <p:cNvPicPr>
            <a:picLocks noChangeAspect="1"/>
          </p:cNvPicPr>
          <p:nvPr/>
        </p:nvPicPr>
        <p:blipFill>
          <a:blip r:embed="rId8"/>
          <a:stretch>
            <a:fillRect/>
          </a:stretch>
        </p:blipFill>
        <p:spPr>
          <a:xfrm>
            <a:off x="1073238" y="2821338"/>
            <a:ext cx="2095486" cy="1387125"/>
          </a:xfrm>
          <a:prstGeom prst="rect">
            <a:avLst/>
          </a:prstGeom>
        </p:spPr>
      </p:pic>
      <p:pic>
        <p:nvPicPr>
          <p:cNvPr id="22" name="Imagen 21"/>
          <p:cNvPicPr>
            <a:picLocks noChangeAspect="1"/>
          </p:cNvPicPr>
          <p:nvPr/>
        </p:nvPicPr>
        <p:blipFill>
          <a:blip r:embed="rId9"/>
          <a:stretch>
            <a:fillRect/>
          </a:stretch>
        </p:blipFill>
        <p:spPr>
          <a:xfrm>
            <a:off x="30910" y="1318317"/>
            <a:ext cx="2145615" cy="1454801"/>
          </a:xfrm>
          <a:prstGeom prst="rect">
            <a:avLst/>
          </a:prstGeom>
        </p:spPr>
      </p:pic>
      <p:pic>
        <p:nvPicPr>
          <p:cNvPr id="23" name="Imagen 22"/>
          <p:cNvPicPr>
            <a:picLocks noChangeAspect="1"/>
          </p:cNvPicPr>
          <p:nvPr/>
        </p:nvPicPr>
        <p:blipFill>
          <a:blip r:embed="rId10"/>
          <a:stretch>
            <a:fillRect/>
          </a:stretch>
        </p:blipFill>
        <p:spPr>
          <a:xfrm>
            <a:off x="2125992" y="1321664"/>
            <a:ext cx="2193722" cy="1451454"/>
          </a:xfrm>
          <a:prstGeom prst="rect">
            <a:avLst/>
          </a:prstGeom>
        </p:spPr>
      </p:pic>
      <p:pic>
        <p:nvPicPr>
          <p:cNvPr id="32" name="Imagen 31"/>
          <p:cNvPicPr>
            <a:picLocks noChangeAspect="1"/>
          </p:cNvPicPr>
          <p:nvPr/>
        </p:nvPicPr>
        <p:blipFill>
          <a:blip r:embed="rId11"/>
          <a:stretch>
            <a:fillRect/>
          </a:stretch>
        </p:blipFill>
        <p:spPr>
          <a:xfrm>
            <a:off x="4625493" y="1318317"/>
            <a:ext cx="2922859" cy="1830201"/>
          </a:xfrm>
          <a:prstGeom prst="rect">
            <a:avLst/>
          </a:prstGeom>
        </p:spPr>
      </p:pic>
      <p:pic>
        <p:nvPicPr>
          <p:cNvPr id="33" name="Imagen 32"/>
          <p:cNvPicPr>
            <a:picLocks noChangeAspect="1"/>
          </p:cNvPicPr>
          <p:nvPr/>
        </p:nvPicPr>
        <p:blipFill rotWithShape="1">
          <a:blip r:embed="rId12"/>
          <a:srcRect r="12474"/>
          <a:stretch/>
        </p:blipFill>
        <p:spPr>
          <a:xfrm>
            <a:off x="4481777" y="3266784"/>
            <a:ext cx="1715823" cy="1290593"/>
          </a:xfrm>
          <a:prstGeom prst="rect">
            <a:avLst/>
          </a:prstGeom>
        </p:spPr>
      </p:pic>
      <p:pic>
        <p:nvPicPr>
          <p:cNvPr id="34" name="Imagen 33"/>
          <p:cNvPicPr>
            <a:picLocks noChangeAspect="1"/>
          </p:cNvPicPr>
          <p:nvPr/>
        </p:nvPicPr>
        <p:blipFill rotWithShape="1">
          <a:blip r:embed="rId13"/>
          <a:srcRect l="21035" r="28833"/>
          <a:stretch/>
        </p:blipFill>
        <p:spPr>
          <a:xfrm>
            <a:off x="6292890" y="3303481"/>
            <a:ext cx="1547262" cy="2043761"/>
          </a:xfrm>
          <a:prstGeom prst="rect">
            <a:avLst/>
          </a:prstGeom>
        </p:spPr>
      </p:pic>
      <p:pic>
        <p:nvPicPr>
          <p:cNvPr id="36" name="Imagen 35"/>
          <p:cNvPicPr>
            <a:picLocks noChangeAspect="1"/>
          </p:cNvPicPr>
          <p:nvPr/>
        </p:nvPicPr>
        <p:blipFill rotWithShape="1">
          <a:blip r:embed="rId14"/>
          <a:srcRect l="6693" r="17493"/>
          <a:stretch/>
        </p:blipFill>
        <p:spPr>
          <a:xfrm>
            <a:off x="4470399" y="4631535"/>
            <a:ext cx="1706881" cy="1425603"/>
          </a:xfrm>
          <a:prstGeom prst="rect">
            <a:avLst/>
          </a:prstGeom>
        </p:spPr>
      </p:pic>
      <p:pic>
        <p:nvPicPr>
          <p:cNvPr id="37" name="Imagen 36"/>
          <p:cNvPicPr>
            <a:picLocks noChangeAspect="1"/>
          </p:cNvPicPr>
          <p:nvPr/>
        </p:nvPicPr>
        <p:blipFill>
          <a:blip r:embed="rId15"/>
          <a:stretch>
            <a:fillRect/>
          </a:stretch>
        </p:blipFill>
        <p:spPr>
          <a:xfrm>
            <a:off x="8721288" y="2870328"/>
            <a:ext cx="2289294" cy="1521919"/>
          </a:xfrm>
          <a:prstGeom prst="rect">
            <a:avLst/>
          </a:prstGeom>
        </p:spPr>
      </p:pic>
      <p:pic>
        <p:nvPicPr>
          <p:cNvPr id="38" name="Imagen 37"/>
          <p:cNvPicPr>
            <a:picLocks noChangeAspect="1"/>
          </p:cNvPicPr>
          <p:nvPr/>
        </p:nvPicPr>
        <p:blipFill>
          <a:blip r:embed="rId16"/>
          <a:stretch>
            <a:fillRect/>
          </a:stretch>
        </p:blipFill>
        <p:spPr>
          <a:xfrm>
            <a:off x="8721288" y="1299292"/>
            <a:ext cx="2289294" cy="1525350"/>
          </a:xfrm>
          <a:prstGeom prst="rect">
            <a:avLst/>
          </a:prstGeom>
        </p:spPr>
      </p:pic>
      <p:pic>
        <p:nvPicPr>
          <p:cNvPr id="40" name="Imagen 39"/>
          <p:cNvPicPr>
            <a:picLocks noChangeAspect="1"/>
          </p:cNvPicPr>
          <p:nvPr/>
        </p:nvPicPr>
        <p:blipFill>
          <a:blip r:embed="rId17"/>
          <a:stretch>
            <a:fillRect/>
          </a:stretch>
        </p:blipFill>
        <p:spPr>
          <a:xfrm>
            <a:off x="8547059" y="4432148"/>
            <a:ext cx="2576099" cy="1713591"/>
          </a:xfrm>
          <a:prstGeom prst="rect">
            <a:avLst/>
          </a:prstGeom>
        </p:spPr>
      </p:pic>
    </p:spTree>
    <p:extLst>
      <p:ext uri="{BB962C8B-B14F-4D97-AF65-F5344CB8AC3E}">
        <p14:creationId xmlns:p14="http://schemas.microsoft.com/office/powerpoint/2010/main" val="35100555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C459D21-666B-ED78-810A-5B74CE2F9CF9}"/>
            </a:ext>
          </a:extLst>
        </p:cNvPr>
        <p:cNvGrpSpPr/>
        <p:nvPr/>
      </p:nvGrpSpPr>
      <p:grpSpPr>
        <a:xfrm>
          <a:off x="0" y="0"/>
          <a:ext cx="0" cy="0"/>
          <a:chOff x="0" y="0"/>
          <a:chExt cx="0" cy="0"/>
        </a:xfrm>
      </p:grpSpPr>
      <p:sp>
        <p:nvSpPr>
          <p:cNvPr id="2" name="TextBox 2">
            <a:extLst>
              <a:ext uri="{FF2B5EF4-FFF2-40B4-BE49-F238E27FC236}">
                <a16:creationId xmlns="" xmlns:a16="http://schemas.microsoft.com/office/drawing/2014/main" id="{1ECE8726-22FC-F07D-F7A8-89674EA310B3}"/>
              </a:ext>
            </a:extLst>
          </p:cNvPr>
          <p:cNvSpPr txBox="1"/>
          <p:nvPr/>
        </p:nvSpPr>
        <p:spPr>
          <a:xfrm>
            <a:off x="-1412240" y="221037"/>
            <a:ext cx="8974441" cy="287323"/>
          </a:xfrm>
          <a:prstGeom prst="rect">
            <a:avLst/>
          </a:prstGeom>
        </p:spPr>
        <p:txBody>
          <a:bodyPr lIns="0" tIns="0" rIns="0" bIns="0" rtlCol="0" anchor="t">
            <a:spAutoFit/>
          </a:bodyPr>
          <a:lstStyle/>
          <a:p>
            <a:pPr algn="ctr" defTabSz="609630">
              <a:spcBef>
                <a:spcPct val="0"/>
              </a:spcBef>
              <a:defRPr/>
            </a:pPr>
            <a:r>
              <a:rPr lang="es-ES" sz="1867" b="1" dirty="0" smtClean="0">
                <a:solidFill>
                  <a:srgbClr val="7E0000"/>
                </a:solidFill>
                <a:latin typeface="Avenir Next LT Pro" panose="020B0504020202020204" pitchFamily="34" charset="0"/>
              </a:rPr>
              <a:t>TALLER DE TRABAJO PLAN DE MOVILIDAD ACTIVA</a:t>
            </a:r>
            <a:endParaRPr lang="es-ES" sz="1867" b="1" dirty="0">
              <a:solidFill>
                <a:srgbClr val="7E0000"/>
              </a:solidFill>
              <a:latin typeface="Avenir Next LT Pro" panose="020B0504020202020204" pitchFamily="34" charset="0"/>
            </a:endParaRPr>
          </a:p>
        </p:txBody>
      </p:sp>
      <p:grpSp>
        <p:nvGrpSpPr>
          <p:cNvPr id="14"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5"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6"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defTabSz="609630">
                <a:lnSpc>
                  <a:spcPts val="1818"/>
                </a:lnSpc>
                <a:defRPr/>
              </a:pPr>
              <a:endParaRPr sz="1200" dirty="0">
                <a:solidFill>
                  <a:prstClr val="black"/>
                </a:solidFill>
                <a:latin typeface="Calibri"/>
              </a:endParaRPr>
            </a:p>
          </p:txBody>
        </p:sp>
      </p:grpSp>
      <p:sp>
        <p:nvSpPr>
          <p:cNvPr id="17"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25" name="Grupo 24"/>
          <p:cNvGrpSpPr/>
          <p:nvPr/>
        </p:nvGrpSpPr>
        <p:grpSpPr>
          <a:xfrm>
            <a:off x="9086602" y="0"/>
            <a:ext cx="2211430" cy="796891"/>
            <a:chOff x="13629903" y="0"/>
            <a:chExt cx="3317145" cy="1195336"/>
          </a:xfrm>
        </p:grpSpPr>
        <p:sp>
          <p:nvSpPr>
            <p:cNvPr id="26"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27"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28"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29"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30"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pic>
        <p:nvPicPr>
          <p:cNvPr id="4" name="Imagen 3"/>
          <p:cNvPicPr>
            <a:picLocks noChangeAspect="1"/>
          </p:cNvPicPr>
          <p:nvPr/>
        </p:nvPicPr>
        <p:blipFill>
          <a:blip r:embed="rId7"/>
          <a:stretch>
            <a:fillRect/>
          </a:stretch>
        </p:blipFill>
        <p:spPr>
          <a:xfrm>
            <a:off x="89676" y="809958"/>
            <a:ext cx="3954003" cy="5278466"/>
          </a:xfrm>
          <a:prstGeom prst="rect">
            <a:avLst/>
          </a:prstGeom>
        </p:spPr>
      </p:pic>
      <p:pic>
        <p:nvPicPr>
          <p:cNvPr id="7" name="Imagen 6"/>
          <p:cNvPicPr>
            <a:picLocks noChangeAspect="1"/>
          </p:cNvPicPr>
          <p:nvPr/>
        </p:nvPicPr>
        <p:blipFill>
          <a:blip r:embed="rId8"/>
          <a:stretch>
            <a:fillRect/>
          </a:stretch>
        </p:blipFill>
        <p:spPr>
          <a:xfrm>
            <a:off x="4147030" y="809958"/>
            <a:ext cx="5443662" cy="2863257"/>
          </a:xfrm>
          <a:prstGeom prst="rect">
            <a:avLst/>
          </a:prstGeom>
        </p:spPr>
      </p:pic>
      <p:pic>
        <p:nvPicPr>
          <p:cNvPr id="8" name="Imagen 7"/>
          <p:cNvPicPr>
            <a:picLocks noChangeAspect="1"/>
          </p:cNvPicPr>
          <p:nvPr/>
        </p:nvPicPr>
        <p:blipFill rotWithShape="1">
          <a:blip r:embed="rId9">
            <a:extLst>
              <a:ext uri="{28A0092B-C50C-407E-A947-70E740481C1C}">
                <a14:useLocalDpi xmlns:a14="http://schemas.microsoft.com/office/drawing/2010/main" val="0"/>
              </a:ext>
            </a:extLst>
          </a:blip>
          <a:srcRect t="29708"/>
          <a:stretch/>
        </p:blipFill>
        <p:spPr>
          <a:xfrm>
            <a:off x="4665016" y="3792260"/>
            <a:ext cx="4407690" cy="2323675"/>
          </a:xfrm>
          <a:prstGeom prst="rect">
            <a:avLst/>
          </a:prstGeom>
        </p:spPr>
      </p:pic>
      <p:pic>
        <p:nvPicPr>
          <p:cNvPr id="9" name="Imagen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54984" y="4195796"/>
            <a:ext cx="2510889" cy="1883167"/>
          </a:xfrm>
          <a:prstGeom prst="rect">
            <a:avLst/>
          </a:prstGeom>
        </p:spPr>
      </p:pic>
      <p:pic>
        <p:nvPicPr>
          <p:cNvPr id="10" name="Imagen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60241" y="807189"/>
            <a:ext cx="2480708" cy="3307611"/>
          </a:xfrm>
          <a:prstGeom prst="rect">
            <a:avLst/>
          </a:prstGeom>
        </p:spPr>
      </p:pic>
    </p:spTree>
    <p:extLst>
      <p:ext uri="{BB962C8B-B14F-4D97-AF65-F5344CB8AC3E}">
        <p14:creationId xmlns:p14="http://schemas.microsoft.com/office/powerpoint/2010/main" val="249782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 xmlns:a16="http://schemas.microsoft.com/office/drawing/2014/main" id="{E9188C30-821C-8ED7-8D5E-71FE5D575173}"/>
              </a:ext>
            </a:extLst>
          </p:cNvPr>
          <p:cNvSpPr txBox="1"/>
          <p:nvPr/>
        </p:nvSpPr>
        <p:spPr>
          <a:xfrm>
            <a:off x="-687978" y="227559"/>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COMPONENTE </a:t>
            </a:r>
            <a:r>
              <a:rPr kumimoji="0" lang="es-ES" sz="1800" b="1" i="0" u="none" strike="noStrike" kern="1200" cap="none" spc="0" normalizeH="0" baseline="0" noProof="0" dirty="0" smtClean="0">
                <a:ln>
                  <a:noFill/>
                </a:ln>
                <a:solidFill>
                  <a:srgbClr val="9D2449"/>
                </a:solidFill>
                <a:effectLst/>
                <a:uLnTx/>
                <a:uFillTx/>
                <a:latin typeface="Arial" panose="020B0604020202020204" pitchFamily="34" charset="0"/>
                <a:cs typeface="Arial" panose="020B0604020202020204" pitchFamily="34" charset="0"/>
              </a:rPr>
              <a:t>(ÁREA TÉCNICA)</a:t>
            </a:r>
            <a:endPar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endParaRPr>
          </a:p>
        </p:txBody>
      </p:sp>
      <p:sp>
        <p:nvSpPr>
          <p:cNvPr id="5" name="CuadroTexto 4">
            <a:extLst>
              <a:ext uri="{FF2B5EF4-FFF2-40B4-BE49-F238E27FC236}">
                <a16:creationId xmlns="" xmlns:a16="http://schemas.microsoft.com/office/drawing/2014/main" id="{36546C61-A769-4AE4-5176-6530DBB061B3}"/>
              </a:ext>
            </a:extLst>
          </p:cNvPr>
          <p:cNvSpPr txBox="1"/>
          <p:nvPr/>
        </p:nvSpPr>
        <p:spPr>
          <a:xfrm>
            <a:off x="127913" y="768022"/>
            <a:ext cx="8282825" cy="646331"/>
          </a:xfrm>
          <a:prstGeom prst="rect">
            <a:avLst/>
          </a:prstGeom>
          <a:noFill/>
        </p:spPr>
        <p:txBody>
          <a:bodyPr wrap="square">
            <a:spAutoFit/>
          </a:bodyPr>
          <a:lstStyle/>
          <a:p>
            <a:r>
              <a:rPr lang="es-ES" dirty="0" smtClean="0">
                <a:latin typeface="Arial" panose="020B0604020202020204" pitchFamily="34" charset="0"/>
                <a:cs typeface="Arial" panose="020B0604020202020204" pitchFamily="34" charset="0"/>
              </a:rPr>
              <a:t>2.3.1.1.3 </a:t>
            </a:r>
            <a:r>
              <a:rPr lang="es-ES" dirty="0">
                <a:latin typeface="Arial" panose="020B0604020202020204" pitchFamily="34" charset="0"/>
                <a:cs typeface="Arial" panose="020B0604020202020204" pitchFamily="34" charset="0"/>
              </a:rPr>
              <a:t>Planes y programas de ordenamiento territorial y planeación urbana realizados</a:t>
            </a:r>
            <a:endParaRPr lang="es-MX" dirty="0">
              <a:latin typeface="Arial" panose="020B0604020202020204" pitchFamily="34" charset="0"/>
              <a:cs typeface="Arial" panose="020B0604020202020204" pitchFamily="34" charset="0"/>
            </a:endParaRPr>
          </a:p>
        </p:txBody>
      </p:sp>
      <p:sp>
        <p:nvSpPr>
          <p:cNvPr id="9" name="CuadroTexto 8">
            <a:extLst>
              <a:ext uri="{FF2B5EF4-FFF2-40B4-BE49-F238E27FC236}">
                <a16:creationId xmlns="" xmlns:a16="http://schemas.microsoft.com/office/drawing/2014/main" id="{57831BA0-F6BF-4BE5-9D35-C1C7BD0F8AC4}"/>
              </a:ext>
            </a:extLst>
          </p:cNvPr>
          <p:cNvSpPr txBox="1"/>
          <p:nvPr/>
        </p:nvSpPr>
        <p:spPr>
          <a:xfrm>
            <a:off x="127913" y="1443333"/>
            <a:ext cx="7654052" cy="1092607"/>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Meta Trimestral: </a:t>
            </a:r>
            <a:r>
              <a:rPr lang="es-ES" sz="1300" dirty="0">
                <a:latin typeface="Arial" panose="020B0604020202020204" pitchFamily="34" charset="0"/>
                <a:cs typeface="Arial" panose="020B0604020202020204" pitchFamily="34" charset="0"/>
              </a:rPr>
              <a:t>Actualmente, se registra un progreso constante en la elaboración y actualización de los planes y programas correspondientes. Con el ritmo de trabajo establecido, se prevé alcanzar el 100% de la meta al finalizar el año, conforme a lo programado en la planificación anual.	</a:t>
            </a:r>
          </a:p>
          <a:p>
            <a:pPr algn="just"/>
            <a:endParaRPr lang="es-ES" sz="1300" dirty="0">
              <a:latin typeface="Arial" panose="020B0604020202020204" pitchFamily="34" charset="0"/>
              <a:cs typeface="Arial" panose="020B0604020202020204" pitchFamily="34" charset="0"/>
            </a:endParaRPr>
          </a:p>
          <a:p>
            <a:pPr algn="just"/>
            <a:r>
              <a:rPr lang="es-ES" sz="1300" dirty="0" smtClean="0">
                <a:latin typeface="Arial" panose="020B0604020202020204" pitchFamily="34" charset="0"/>
                <a:cs typeface="Arial" panose="020B0604020202020204" pitchFamily="34" charset="0"/>
              </a:rPr>
              <a:t>Es </a:t>
            </a:r>
            <a:r>
              <a:rPr lang="es-ES" sz="1300" dirty="0">
                <a:latin typeface="Arial" panose="020B0604020202020204" pitchFamily="34" charset="0"/>
                <a:cs typeface="Arial" panose="020B0604020202020204" pitchFamily="34" charset="0"/>
              </a:rPr>
              <a:t>importante mencionar que la medición de este componente es semestral</a:t>
            </a:r>
            <a:endParaRPr lang="es-MX" sz="1000" dirty="0">
              <a:latin typeface="Arial" panose="020B0604020202020204" pitchFamily="34" charset="0"/>
              <a:cs typeface="Arial" panose="020B0604020202020204" pitchFamily="34" charset="0"/>
            </a:endParaRPr>
          </a:p>
        </p:txBody>
      </p:sp>
      <p:grpSp>
        <p:nvGrpSpPr>
          <p:cNvPr id="6" name="Grupo 5"/>
          <p:cNvGrpSpPr/>
          <p:nvPr/>
        </p:nvGrpSpPr>
        <p:grpSpPr>
          <a:xfrm>
            <a:off x="0" y="0"/>
            <a:ext cx="12192000" cy="6909133"/>
            <a:chOff x="0" y="0"/>
            <a:chExt cx="12192000" cy="6909133"/>
          </a:xfrm>
        </p:grpSpPr>
        <p:grpSp>
          <p:nvGrpSpPr>
            <p:cNvPr id="8"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7"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8"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10"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1" name="Grupo 10"/>
            <p:cNvGrpSpPr/>
            <p:nvPr/>
          </p:nvGrpSpPr>
          <p:grpSpPr>
            <a:xfrm>
              <a:off x="9086602" y="0"/>
              <a:ext cx="2211430" cy="796891"/>
              <a:chOff x="13629903" y="0"/>
              <a:chExt cx="3317145" cy="1195336"/>
            </a:xfrm>
          </p:grpSpPr>
          <p:sp>
            <p:nvSpPr>
              <p:cNvPr id="12"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3"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4"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5"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6"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sp>
        <p:nvSpPr>
          <p:cNvPr id="19" name="CuadroTexto 18">
            <a:extLst>
              <a:ext uri="{FF2B5EF4-FFF2-40B4-BE49-F238E27FC236}">
                <a16:creationId xmlns="" xmlns:a16="http://schemas.microsoft.com/office/drawing/2014/main" id="{E9188C30-821C-8ED7-8D5E-71FE5D575173}"/>
              </a:ext>
            </a:extLst>
          </p:cNvPr>
          <p:cNvSpPr txBox="1"/>
          <p:nvPr/>
        </p:nvSpPr>
        <p:spPr>
          <a:xfrm>
            <a:off x="127913" y="2937532"/>
            <a:ext cx="2784094" cy="341632"/>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ACTIVIDAD </a:t>
            </a:r>
          </a:p>
        </p:txBody>
      </p:sp>
      <p:sp>
        <p:nvSpPr>
          <p:cNvPr id="20" name="CuadroTexto 19">
            <a:extLst>
              <a:ext uri="{FF2B5EF4-FFF2-40B4-BE49-F238E27FC236}">
                <a16:creationId xmlns="" xmlns:a16="http://schemas.microsoft.com/office/drawing/2014/main" id="{22428294-2F00-9869-07D1-93CC6A8B4CEE}"/>
              </a:ext>
            </a:extLst>
          </p:cNvPr>
          <p:cNvSpPr txBox="1"/>
          <p:nvPr/>
        </p:nvSpPr>
        <p:spPr>
          <a:xfrm>
            <a:off x="81221" y="5457376"/>
            <a:ext cx="8017293" cy="1092607"/>
          </a:xfrm>
          <a:prstGeom prst="rect">
            <a:avLst/>
          </a:prstGeom>
          <a:noFill/>
        </p:spPr>
        <p:txBody>
          <a:bodyPr wrap="square">
            <a:spAutoFit/>
          </a:bodyPr>
          <a:lstStyle/>
          <a:p>
            <a:pPr algn="just"/>
            <a:r>
              <a:rPr lang="es-ES" sz="1300" b="1" dirty="0" smtClean="0">
                <a:latin typeface="Arial" panose="020B0604020202020204" pitchFamily="34" charset="0"/>
                <a:cs typeface="Arial" panose="020B0604020202020204" pitchFamily="34" charset="0"/>
              </a:rPr>
              <a:t>Meta Trimestral</a:t>
            </a:r>
            <a:r>
              <a:rPr lang="es-ES" sz="1300" b="1" dirty="0">
                <a:latin typeface="Arial" panose="020B0604020202020204" pitchFamily="34" charset="0"/>
                <a:cs typeface="Arial" panose="020B0604020202020204" pitchFamily="34" charset="0"/>
              </a:rPr>
              <a:t>: </a:t>
            </a:r>
            <a:r>
              <a:rPr lang="es-ES" sz="1300" dirty="0">
                <a:latin typeface="Arial" panose="020B0604020202020204" pitchFamily="34" charset="0"/>
                <a:cs typeface="Arial" panose="020B0604020202020204" pitchFamily="34" charset="0"/>
              </a:rPr>
              <a:t>El desarrollo de insumos se encuentra en una etapa activa, con avances importantes en la recopilación y sistematización de información clave. Se estima que, de mantenerse el ritmo actual, se logrará cumplir con el objetivo al cierre del año.</a:t>
            </a:r>
          </a:p>
          <a:p>
            <a:pPr algn="just"/>
            <a:endParaRPr lang="es-ES" sz="1300" dirty="0">
              <a:latin typeface="Arial" panose="020B0604020202020204" pitchFamily="34" charset="0"/>
              <a:cs typeface="Arial" panose="020B0604020202020204" pitchFamily="34" charset="0"/>
            </a:endParaRPr>
          </a:p>
          <a:p>
            <a:pPr algn="just"/>
            <a:r>
              <a:rPr lang="es-ES" sz="1300" dirty="0">
                <a:latin typeface="Arial" panose="020B0604020202020204" pitchFamily="34" charset="0"/>
                <a:cs typeface="Arial" panose="020B0604020202020204" pitchFamily="34" charset="0"/>
              </a:rPr>
              <a:t> </a:t>
            </a:r>
          </a:p>
        </p:txBody>
      </p:sp>
      <p:sp>
        <p:nvSpPr>
          <p:cNvPr id="21" name="CuadroTexto 20">
            <a:extLst>
              <a:ext uri="{FF2B5EF4-FFF2-40B4-BE49-F238E27FC236}">
                <a16:creationId xmlns="" xmlns:a16="http://schemas.microsoft.com/office/drawing/2014/main" id="{0288ED6C-2C69-84D3-8D39-48B839AFAEDD}"/>
              </a:ext>
            </a:extLst>
          </p:cNvPr>
          <p:cNvSpPr txBox="1"/>
          <p:nvPr/>
        </p:nvSpPr>
        <p:spPr>
          <a:xfrm>
            <a:off x="81221" y="5075596"/>
            <a:ext cx="10653602" cy="369332"/>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2.3.1.1.3.2 Desarrollo de Insumos para la elaboración de los planes y programas</a:t>
            </a:r>
          </a:p>
        </p:txBody>
      </p:sp>
      <p:sp>
        <p:nvSpPr>
          <p:cNvPr id="22" name="CuadroTexto 21">
            <a:extLst>
              <a:ext uri="{FF2B5EF4-FFF2-40B4-BE49-F238E27FC236}">
                <a16:creationId xmlns="" xmlns:a16="http://schemas.microsoft.com/office/drawing/2014/main" id="{1EA60C90-AA98-45FF-B622-B9611551B62D}"/>
              </a:ext>
            </a:extLst>
          </p:cNvPr>
          <p:cNvSpPr txBox="1"/>
          <p:nvPr/>
        </p:nvSpPr>
        <p:spPr>
          <a:xfrm>
            <a:off x="127913" y="3287875"/>
            <a:ext cx="8779664" cy="646331"/>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2.3.1.1.3.1 Actualización y elaboración de planes y programas de ordenamiento territorial y desarrollo urbano</a:t>
            </a:r>
            <a:endParaRPr lang="es-MX" dirty="0">
              <a:latin typeface="Arial" panose="020B0604020202020204" pitchFamily="34" charset="0"/>
              <a:cs typeface="Arial" panose="020B0604020202020204" pitchFamily="34" charset="0"/>
            </a:endParaRPr>
          </a:p>
        </p:txBody>
      </p:sp>
      <p:sp>
        <p:nvSpPr>
          <p:cNvPr id="23" name="CuadroTexto 22">
            <a:extLst>
              <a:ext uri="{FF2B5EF4-FFF2-40B4-BE49-F238E27FC236}">
                <a16:creationId xmlns="" xmlns:a16="http://schemas.microsoft.com/office/drawing/2014/main" id="{1B660846-96FA-4A30-9142-D6F68EF94842}"/>
              </a:ext>
            </a:extLst>
          </p:cNvPr>
          <p:cNvSpPr txBox="1"/>
          <p:nvPr/>
        </p:nvSpPr>
        <p:spPr>
          <a:xfrm>
            <a:off x="120816" y="4038868"/>
            <a:ext cx="7979388" cy="892552"/>
          </a:xfrm>
          <a:prstGeom prst="rect">
            <a:avLst/>
          </a:prstGeom>
          <a:noFill/>
        </p:spPr>
        <p:txBody>
          <a:bodyPr wrap="square">
            <a:spAutoFit/>
          </a:bodyPr>
          <a:lstStyle/>
          <a:p>
            <a:pPr algn="just"/>
            <a:r>
              <a:rPr lang="es-ES" sz="1300" b="1" dirty="0" smtClean="0">
                <a:latin typeface="Arial" panose="020B0604020202020204" pitchFamily="34" charset="0"/>
                <a:cs typeface="Arial" panose="020B0604020202020204" pitchFamily="34" charset="0"/>
              </a:rPr>
              <a:t>Meta </a:t>
            </a:r>
            <a:r>
              <a:rPr lang="es-ES" sz="1300" b="1" dirty="0">
                <a:latin typeface="Arial" panose="020B0604020202020204" pitchFamily="34" charset="0"/>
                <a:cs typeface="Arial" panose="020B0604020202020204" pitchFamily="34" charset="0"/>
              </a:rPr>
              <a:t>Trimestral: </a:t>
            </a:r>
            <a:r>
              <a:rPr lang="es-ES" sz="1300" dirty="0">
                <a:latin typeface="Arial" panose="020B0604020202020204" pitchFamily="34" charset="0"/>
                <a:cs typeface="Arial" panose="020B0604020202020204" pitchFamily="34" charset="0"/>
              </a:rPr>
              <a:t>El desarrollo de los programas se encuentra en curso, con avances sostenidos que permiten proyectar con confianza el cumplimiento total de Las gestiones necesarias para la actualización y elaboración de  planes en materia de ordenamiento territorial, con avances significativos que permiten proyectar el cumplimiento total de la meta establecida para final de año. </a:t>
            </a:r>
          </a:p>
        </p:txBody>
      </p:sp>
      <p:pic>
        <p:nvPicPr>
          <p:cNvPr id="24" name="Imagen 23"/>
          <p:cNvPicPr>
            <a:picLocks noChangeAspect="1"/>
          </p:cNvPicPr>
          <p:nvPr/>
        </p:nvPicPr>
        <p:blipFill>
          <a:blip r:embed="rId7"/>
          <a:stretch>
            <a:fillRect/>
          </a:stretch>
        </p:blipFill>
        <p:spPr>
          <a:xfrm>
            <a:off x="8435743" y="937490"/>
            <a:ext cx="3635188" cy="2417990"/>
          </a:xfrm>
          <a:prstGeom prst="rect">
            <a:avLst/>
          </a:prstGeom>
        </p:spPr>
      </p:pic>
      <p:pic>
        <p:nvPicPr>
          <p:cNvPr id="27" name="Imagen 26"/>
          <p:cNvPicPr>
            <a:picLocks noChangeAspect="1"/>
          </p:cNvPicPr>
          <p:nvPr/>
        </p:nvPicPr>
        <p:blipFill>
          <a:blip r:embed="rId8"/>
          <a:stretch>
            <a:fillRect/>
          </a:stretch>
        </p:blipFill>
        <p:spPr>
          <a:xfrm>
            <a:off x="8435743" y="3759906"/>
            <a:ext cx="3635188" cy="2319057"/>
          </a:xfrm>
          <a:prstGeom prst="rect">
            <a:avLst/>
          </a:prstGeom>
        </p:spPr>
      </p:pic>
      <p:sp>
        <p:nvSpPr>
          <p:cNvPr id="28" name="CuadroTexto 27"/>
          <p:cNvSpPr txBox="1"/>
          <p:nvPr/>
        </p:nvSpPr>
        <p:spPr>
          <a:xfrm>
            <a:off x="8739476" y="3535756"/>
            <a:ext cx="3027721" cy="276999"/>
          </a:xfrm>
          <a:prstGeom prst="rect">
            <a:avLst/>
          </a:prstGeom>
          <a:noFill/>
        </p:spPr>
        <p:txBody>
          <a:bodyPr wrap="square" rtlCol="0">
            <a:spAutoFit/>
          </a:bodyPr>
          <a:lstStyle/>
          <a:p>
            <a:pPr algn="ctr"/>
            <a:r>
              <a:rPr lang="es-MX" sz="1200" b="1" dirty="0" smtClean="0"/>
              <a:t>SESIÓN CONSEJO DE ORDENAMIENTO Y DU</a:t>
            </a:r>
            <a:endParaRPr lang="es-MX" sz="1200" b="1" dirty="0"/>
          </a:p>
        </p:txBody>
      </p:sp>
      <p:sp>
        <p:nvSpPr>
          <p:cNvPr id="29" name="CuadroTexto 28"/>
          <p:cNvSpPr txBox="1"/>
          <p:nvPr/>
        </p:nvSpPr>
        <p:spPr>
          <a:xfrm>
            <a:off x="8739475" y="702549"/>
            <a:ext cx="3027721" cy="276999"/>
          </a:xfrm>
          <a:prstGeom prst="rect">
            <a:avLst/>
          </a:prstGeom>
          <a:noFill/>
        </p:spPr>
        <p:txBody>
          <a:bodyPr wrap="square" rtlCol="0">
            <a:spAutoFit/>
          </a:bodyPr>
          <a:lstStyle/>
          <a:p>
            <a:pPr algn="ctr"/>
            <a:r>
              <a:rPr lang="es-MX" sz="1200" b="1" dirty="0" smtClean="0"/>
              <a:t>SESIÓN COMISIÓN DE DU Y MOVILIDAD</a:t>
            </a:r>
            <a:endParaRPr lang="es-MX" sz="1200" b="1" dirty="0"/>
          </a:p>
        </p:txBody>
      </p:sp>
    </p:spTree>
    <p:extLst>
      <p:ext uri="{BB962C8B-B14F-4D97-AF65-F5344CB8AC3E}">
        <p14:creationId xmlns:p14="http://schemas.microsoft.com/office/powerpoint/2010/main" val="155092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extLst>
              <a:ext uri="{28A0092B-C50C-407E-A947-70E740481C1C}">
                <a14:useLocalDpi xmlns:a14="http://schemas.microsoft.com/office/drawing/2010/main" val="0"/>
              </a:ext>
            </a:extLst>
          </a:blip>
          <a:srcRect t="8322"/>
          <a:stretch/>
        </p:blipFill>
        <p:spPr>
          <a:xfrm>
            <a:off x="6291386" y="116417"/>
            <a:ext cx="5471349" cy="2805829"/>
          </a:xfrm>
          <a:prstGeom prst="rect">
            <a:avLst/>
          </a:prstGeom>
        </p:spPr>
      </p:pic>
      <p:sp>
        <p:nvSpPr>
          <p:cNvPr id="4" name="CuadroTexto 3">
            <a:extLst>
              <a:ext uri="{FF2B5EF4-FFF2-40B4-BE49-F238E27FC236}">
                <a16:creationId xmlns="" xmlns:a16="http://schemas.microsoft.com/office/drawing/2014/main" id="{E9188C30-821C-8ED7-8D5E-71FE5D575173}"/>
              </a:ext>
            </a:extLst>
          </p:cNvPr>
          <p:cNvSpPr txBox="1"/>
          <p:nvPr/>
        </p:nvSpPr>
        <p:spPr>
          <a:xfrm>
            <a:off x="-833719" y="163121"/>
            <a:ext cx="6096000" cy="341632"/>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COMPONENTE </a:t>
            </a:r>
            <a:r>
              <a:rPr kumimoji="0" lang="es-ES" sz="1800" b="1" i="0" u="none" strike="noStrike" kern="1200" cap="none" spc="0" normalizeH="0" baseline="0" noProof="0" dirty="0" smtClean="0">
                <a:ln>
                  <a:noFill/>
                </a:ln>
                <a:solidFill>
                  <a:srgbClr val="9D2449"/>
                </a:solidFill>
                <a:effectLst/>
                <a:uLnTx/>
                <a:uFillTx/>
                <a:latin typeface="Arial" panose="020B0604020202020204" pitchFamily="34" charset="0"/>
                <a:cs typeface="Arial" panose="020B0604020202020204" pitchFamily="34" charset="0"/>
              </a:rPr>
              <a:t>(ÁREA TÉCNICA)</a:t>
            </a:r>
            <a:endPar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endParaRPr>
          </a:p>
        </p:txBody>
      </p:sp>
      <p:sp>
        <p:nvSpPr>
          <p:cNvPr id="5" name="CuadroTexto 4">
            <a:extLst>
              <a:ext uri="{FF2B5EF4-FFF2-40B4-BE49-F238E27FC236}">
                <a16:creationId xmlns="" xmlns:a16="http://schemas.microsoft.com/office/drawing/2014/main" id="{36546C61-A769-4AE4-5176-6530DBB061B3}"/>
              </a:ext>
            </a:extLst>
          </p:cNvPr>
          <p:cNvSpPr txBox="1"/>
          <p:nvPr/>
        </p:nvSpPr>
        <p:spPr>
          <a:xfrm>
            <a:off x="-29474" y="529933"/>
            <a:ext cx="10925589" cy="369332"/>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 2.3.1.1.4 Normatividad urbana actualizada</a:t>
            </a:r>
            <a:endParaRPr lang="es-MX" dirty="0">
              <a:latin typeface="Arial" panose="020B0604020202020204" pitchFamily="34" charset="0"/>
              <a:cs typeface="Arial" panose="020B0604020202020204" pitchFamily="34" charset="0"/>
            </a:endParaRPr>
          </a:p>
        </p:txBody>
      </p:sp>
      <p:sp>
        <p:nvSpPr>
          <p:cNvPr id="9" name="CuadroTexto 8">
            <a:extLst>
              <a:ext uri="{FF2B5EF4-FFF2-40B4-BE49-F238E27FC236}">
                <a16:creationId xmlns="" xmlns:a16="http://schemas.microsoft.com/office/drawing/2014/main" id="{57831BA0-F6BF-4BE5-9D35-C1C7BD0F8AC4}"/>
              </a:ext>
            </a:extLst>
          </p:cNvPr>
          <p:cNvSpPr txBox="1"/>
          <p:nvPr/>
        </p:nvSpPr>
        <p:spPr>
          <a:xfrm>
            <a:off x="0" y="892052"/>
            <a:ext cx="5829528" cy="1892826"/>
          </a:xfrm>
          <a:prstGeom prst="rect">
            <a:avLst/>
          </a:prstGeom>
          <a:noFill/>
        </p:spPr>
        <p:txBody>
          <a:bodyPr wrap="square">
            <a:spAutoFit/>
          </a:bodyPr>
          <a:lstStyle/>
          <a:p>
            <a:pPr algn="just"/>
            <a:r>
              <a:rPr lang="es-ES" sz="1300" b="1" dirty="0">
                <a:latin typeface="Arial" panose="020B0604020202020204" pitchFamily="34" charset="0"/>
                <a:cs typeface="Arial" panose="020B0604020202020204" pitchFamily="34" charset="0"/>
              </a:rPr>
              <a:t>Meta Trimestral: </a:t>
            </a:r>
            <a:r>
              <a:rPr lang="es-ES" sz="1300" dirty="0">
                <a:latin typeface="Arial" panose="020B0604020202020204" pitchFamily="34" charset="0"/>
                <a:cs typeface="Arial" panose="020B0604020202020204" pitchFamily="34" charset="0"/>
              </a:rPr>
              <a:t>Se ha iniciado el proceso de revisión y adecuación normativa con resultados preliminares que evidencian un avance progresivo y sostenido. </a:t>
            </a:r>
          </a:p>
          <a:p>
            <a:pPr algn="just"/>
            <a:endParaRPr lang="es-ES" sz="1300" dirty="0">
              <a:latin typeface="Arial" panose="020B0604020202020204" pitchFamily="34" charset="0"/>
              <a:cs typeface="Arial" panose="020B0604020202020204" pitchFamily="34" charset="0"/>
            </a:endParaRPr>
          </a:p>
          <a:p>
            <a:pPr algn="just"/>
            <a:r>
              <a:rPr lang="es-ES" sz="1300" dirty="0">
                <a:latin typeface="Arial" panose="020B0604020202020204" pitchFamily="34" charset="0"/>
                <a:cs typeface="Arial" panose="020B0604020202020204" pitchFamily="34" charset="0"/>
              </a:rPr>
              <a:t>La actualización de los marcos regulatorios avanza conforme a las directrices establecidas, con una proyección favorable hacia el cumplimiento integral de la meta anual.</a:t>
            </a:r>
          </a:p>
          <a:p>
            <a:pPr algn="just"/>
            <a:r>
              <a:rPr lang="es-ES" sz="1300" dirty="0">
                <a:latin typeface="Arial" panose="020B0604020202020204" pitchFamily="34" charset="0"/>
                <a:cs typeface="Arial" panose="020B0604020202020204" pitchFamily="34" charset="0"/>
              </a:rPr>
              <a:t>		</a:t>
            </a:r>
          </a:p>
          <a:p>
            <a:pPr algn="just"/>
            <a:r>
              <a:rPr lang="es-ES" sz="1300" dirty="0">
                <a:latin typeface="Arial" panose="020B0604020202020204" pitchFamily="34" charset="0"/>
                <a:cs typeface="Arial" panose="020B0604020202020204" pitchFamily="34" charset="0"/>
              </a:rPr>
              <a:t>Es importante mencionar que la medición de este componente es semestral</a:t>
            </a:r>
            <a:endParaRPr lang="es-MX" sz="1000" dirty="0">
              <a:latin typeface="Arial" panose="020B0604020202020204" pitchFamily="34" charset="0"/>
              <a:cs typeface="Arial" panose="020B0604020202020204" pitchFamily="34" charset="0"/>
            </a:endParaRPr>
          </a:p>
        </p:txBody>
      </p:sp>
      <p:grpSp>
        <p:nvGrpSpPr>
          <p:cNvPr id="6" name="Grupo 5"/>
          <p:cNvGrpSpPr/>
          <p:nvPr/>
        </p:nvGrpSpPr>
        <p:grpSpPr>
          <a:xfrm>
            <a:off x="0" y="6175404"/>
            <a:ext cx="12192000" cy="733729"/>
            <a:chOff x="0" y="6175404"/>
            <a:chExt cx="12192000" cy="733729"/>
          </a:xfrm>
        </p:grpSpPr>
        <p:grpSp>
          <p:nvGrpSpPr>
            <p:cNvPr id="8"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7"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8"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latin typeface="Arial" panose="020B0604020202020204" pitchFamily="34" charset="0"/>
                  <a:cs typeface="Arial" panose="020B0604020202020204" pitchFamily="34" charset="0"/>
                </a:endParaRPr>
              </a:p>
            </p:txBody>
          </p:sp>
        </p:grpSp>
        <p:sp>
          <p:nvSpPr>
            <p:cNvPr id="10"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4"/>
              <a:stretch>
                <a:fillRect/>
              </a:stretch>
            </a:blipFill>
          </p:spPr>
        </p:sp>
      </p:grpSp>
      <p:sp>
        <p:nvSpPr>
          <p:cNvPr id="19" name="CuadroTexto 18">
            <a:extLst>
              <a:ext uri="{FF2B5EF4-FFF2-40B4-BE49-F238E27FC236}">
                <a16:creationId xmlns="" xmlns:a16="http://schemas.microsoft.com/office/drawing/2014/main" id="{E9188C30-821C-8ED7-8D5E-71FE5D575173}"/>
              </a:ext>
            </a:extLst>
          </p:cNvPr>
          <p:cNvSpPr txBox="1"/>
          <p:nvPr/>
        </p:nvSpPr>
        <p:spPr>
          <a:xfrm>
            <a:off x="0" y="2724564"/>
            <a:ext cx="2859919" cy="341632"/>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srgbClr val="9D2449"/>
                </a:solidFill>
                <a:effectLst/>
                <a:uLnTx/>
                <a:uFillTx/>
                <a:latin typeface="Arial" panose="020B0604020202020204" pitchFamily="34" charset="0"/>
                <a:cs typeface="Arial" panose="020B0604020202020204" pitchFamily="34" charset="0"/>
              </a:rPr>
              <a:t>NIVEL ACTIVIDAD </a:t>
            </a:r>
          </a:p>
        </p:txBody>
      </p:sp>
      <p:sp>
        <p:nvSpPr>
          <p:cNvPr id="20" name="CuadroTexto 19">
            <a:extLst>
              <a:ext uri="{FF2B5EF4-FFF2-40B4-BE49-F238E27FC236}">
                <a16:creationId xmlns="" xmlns:a16="http://schemas.microsoft.com/office/drawing/2014/main" id="{22428294-2F00-9869-07D1-93CC6A8B4CEE}"/>
              </a:ext>
            </a:extLst>
          </p:cNvPr>
          <p:cNvSpPr txBox="1"/>
          <p:nvPr/>
        </p:nvSpPr>
        <p:spPr>
          <a:xfrm>
            <a:off x="-29474" y="5461161"/>
            <a:ext cx="10884747" cy="892552"/>
          </a:xfrm>
          <a:prstGeom prst="rect">
            <a:avLst/>
          </a:prstGeom>
          <a:noFill/>
        </p:spPr>
        <p:txBody>
          <a:bodyPr wrap="square">
            <a:spAutoFit/>
          </a:bodyPr>
          <a:lstStyle/>
          <a:p>
            <a:pPr algn="just"/>
            <a:r>
              <a:rPr lang="es-ES" sz="1300" b="1" dirty="0" smtClean="0">
                <a:latin typeface="Arial" panose="020B0604020202020204" pitchFamily="34" charset="0"/>
                <a:cs typeface="Arial" panose="020B0604020202020204" pitchFamily="34" charset="0"/>
              </a:rPr>
              <a:t>Meta Trimestral</a:t>
            </a:r>
            <a:r>
              <a:rPr lang="es-ES" sz="1300" b="1" dirty="0">
                <a:latin typeface="Arial" panose="020B0604020202020204" pitchFamily="34" charset="0"/>
                <a:cs typeface="Arial" panose="020B0604020202020204" pitchFamily="34" charset="0"/>
              </a:rPr>
              <a:t>: </a:t>
            </a:r>
            <a:r>
              <a:rPr lang="es-ES" sz="1300" dirty="0">
                <a:latin typeface="Arial" panose="020B0604020202020204" pitchFamily="34" charset="0"/>
                <a:cs typeface="Arial" panose="020B0604020202020204" pitchFamily="34" charset="0"/>
              </a:rPr>
              <a:t>Las gestiones encaminadas a la modificación de la normativa urbana están siendo ejecutadas de manera continua, con avances notables en los procesos de revisión y validación. Se prevé que las acciones en curso permitan alcanzar la meta establecida dentro del plazo programado.</a:t>
            </a:r>
          </a:p>
          <a:p>
            <a:pPr algn="just"/>
            <a:r>
              <a:rPr lang="es-ES" sz="1300" dirty="0">
                <a:latin typeface="Arial" panose="020B0604020202020204" pitchFamily="34" charset="0"/>
                <a:cs typeface="Arial" panose="020B0604020202020204" pitchFamily="34" charset="0"/>
              </a:rPr>
              <a:t> </a:t>
            </a:r>
          </a:p>
        </p:txBody>
      </p:sp>
      <p:sp>
        <p:nvSpPr>
          <p:cNvPr id="21" name="CuadroTexto 20">
            <a:extLst>
              <a:ext uri="{FF2B5EF4-FFF2-40B4-BE49-F238E27FC236}">
                <a16:creationId xmlns="" xmlns:a16="http://schemas.microsoft.com/office/drawing/2014/main" id="{0288ED6C-2C69-84D3-8D39-48B839AFAEDD}"/>
              </a:ext>
            </a:extLst>
          </p:cNvPr>
          <p:cNvSpPr txBox="1"/>
          <p:nvPr/>
        </p:nvSpPr>
        <p:spPr>
          <a:xfrm>
            <a:off x="-21094" y="5066649"/>
            <a:ext cx="10653602" cy="369332"/>
          </a:xfrm>
          <a:prstGeom prst="rect">
            <a:avLst/>
          </a:prstGeom>
          <a:noFill/>
        </p:spPr>
        <p:txBody>
          <a:bodyPr wrap="square">
            <a:spAutoFit/>
          </a:bodyPr>
          <a:lstStyle/>
          <a:p>
            <a:r>
              <a:rPr lang="es-ES" dirty="0">
                <a:latin typeface="Arial" panose="020B0604020202020204" pitchFamily="34" charset="0"/>
                <a:cs typeface="Arial" panose="020B0604020202020204" pitchFamily="34" charset="0"/>
              </a:rPr>
              <a:t>2.3.1.1.4.2 Realización de gestiones para la modificación de la normativa urbana</a:t>
            </a:r>
          </a:p>
        </p:txBody>
      </p:sp>
      <p:sp>
        <p:nvSpPr>
          <p:cNvPr id="22" name="CuadroTexto 21">
            <a:extLst>
              <a:ext uri="{FF2B5EF4-FFF2-40B4-BE49-F238E27FC236}">
                <a16:creationId xmlns="" xmlns:a16="http://schemas.microsoft.com/office/drawing/2014/main" id="{1EA60C90-AA98-45FF-B622-B9611551B62D}"/>
              </a:ext>
            </a:extLst>
          </p:cNvPr>
          <p:cNvSpPr txBox="1"/>
          <p:nvPr/>
        </p:nvSpPr>
        <p:spPr>
          <a:xfrm>
            <a:off x="-29474" y="3021349"/>
            <a:ext cx="5291755" cy="646331"/>
          </a:xfrm>
          <a:prstGeom prst="rect">
            <a:avLst/>
          </a:prstGeom>
          <a:noFill/>
        </p:spPr>
        <p:txBody>
          <a:bodyPr wrap="square">
            <a:spAutoFit/>
          </a:bodyPr>
          <a:lstStyle/>
          <a:p>
            <a:r>
              <a:rPr lang="es-ES" dirty="0" smtClean="0">
                <a:latin typeface="Arial" panose="020B0604020202020204" pitchFamily="34" charset="0"/>
                <a:cs typeface="Arial" panose="020B0604020202020204" pitchFamily="34" charset="0"/>
              </a:rPr>
              <a:t>2.3.1.1.4.1 </a:t>
            </a:r>
            <a:r>
              <a:rPr lang="es-ES" dirty="0">
                <a:latin typeface="Arial" panose="020B0604020202020204" pitchFamily="34" charset="0"/>
                <a:cs typeface="Arial" panose="020B0604020202020204" pitchFamily="34" charset="0"/>
              </a:rPr>
              <a:t>Elaboración de propuestas de modificación de normativa urbana</a:t>
            </a:r>
            <a:endParaRPr lang="es-MX" dirty="0">
              <a:latin typeface="Arial" panose="020B0604020202020204" pitchFamily="34" charset="0"/>
              <a:cs typeface="Arial" panose="020B0604020202020204" pitchFamily="34" charset="0"/>
            </a:endParaRPr>
          </a:p>
        </p:txBody>
      </p:sp>
      <p:sp>
        <p:nvSpPr>
          <p:cNvPr id="23" name="CuadroTexto 22">
            <a:extLst>
              <a:ext uri="{FF2B5EF4-FFF2-40B4-BE49-F238E27FC236}">
                <a16:creationId xmlns="" xmlns:a16="http://schemas.microsoft.com/office/drawing/2014/main" id="{1B660846-96FA-4A30-9142-D6F68EF94842}"/>
              </a:ext>
            </a:extLst>
          </p:cNvPr>
          <p:cNvSpPr txBox="1"/>
          <p:nvPr/>
        </p:nvSpPr>
        <p:spPr>
          <a:xfrm>
            <a:off x="-29474" y="3279984"/>
            <a:ext cx="5291755" cy="1800493"/>
          </a:xfrm>
          <a:prstGeom prst="rect">
            <a:avLst/>
          </a:prstGeom>
          <a:noFill/>
        </p:spPr>
        <p:txBody>
          <a:bodyPr wrap="square">
            <a:spAutoFit/>
          </a:bodyPr>
          <a:lstStyle/>
          <a:p>
            <a:pPr algn="just"/>
            <a:endParaRPr lang="es-ES" sz="1000" dirty="0">
              <a:latin typeface="Arial" panose="020B0604020202020204" pitchFamily="34" charset="0"/>
              <a:cs typeface="Arial" panose="020B0604020202020204" pitchFamily="34" charset="0"/>
            </a:endParaRPr>
          </a:p>
          <a:p>
            <a:pPr algn="just"/>
            <a:endParaRPr lang="es-ES" sz="1000" dirty="0">
              <a:latin typeface="Arial" panose="020B0604020202020204" pitchFamily="34" charset="0"/>
              <a:cs typeface="Arial" panose="020B0604020202020204" pitchFamily="34" charset="0"/>
            </a:endParaRPr>
          </a:p>
          <a:p>
            <a:pPr algn="just"/>
            <a:r>
              <a:rPr lang="es-ES" sz="1300" b="1" dirty="0">
                <a:latin typeface="Arial" panose="020B0604020202020204" pitchFamily="34" charset="0"/>
                <a:cs typeface="Arial" panose="020B0604020202020204" pitchFamily="34" charset="0"/>
              </a:rPr>
              <a:t>Meta Trimestral: </a:t>
            </a:r>
            <a:r>
              <a:rPr lang="es-ES" sz="1300" dirty="0">
                <a:latin typeface="Arial" panose="020B0604020202020204" pitchFamily="34" charset="0"/>
                <a:cs typeface="Arial" panose="020B0604020202020204" pitchFamily="34" charset="0"/>
              </a:rPr>
              <a:t>La elaboración de propuestas se encuentra en una fase activa de análisis y construcción técnica, con avances que reflejan un compromiso constante hacia la mejora del marco normativo urbano.</a:t>
            </a:r>
          </a:p>
          <a:p>
            <a:pPr algn="just"/>
            <a:endParaRPr lang="es-ES" sz="1300" dirty="0">
              <a:latin typeface="Arial" panose="020B0604020202020204" pitchFamily="34" charset="0"/>
              <a:cs typeface="Arial" panose="020B0604020202020204" pitchFamily="34" charset="0"/>
            </a:endParaRPr>
          </a:p>
          <a:p>
            <a:pPr algn="just"/>
            <a:r>
              <a:rPr lang="es-ES" sz="1300" dirty="0">
                <a:latin typeface="Arial" panose="020B0604020202020204" pitchFamily="34" charset="0"/>
                <a:cs typeface="Arial" panose="020B0604020202020204" pitchFamily="34" charset="0"/>
              </a:rPr>
              <a:t> Se prevé que, con el ritmo de trabajo actual, se cumpla oportunamente con la meta establecida para el fin de año</a:t>
            </a:r>
          </a:p>
        </p:txBody>
      </p:sp>
      <p:pic>
        <p:nvPicPr>
          <p:cNvPr id="7" name="Imagen 6"/>
          <p:cNvPicPr>
            <a:picLocks noChangeAspect="1"/>
          </p:cNvPicPr>
          <p:nvPr/>
        </p:nvPicPr>
        <p:blipFill>
          <a:blip r:embed="rId5"/>
          <a:stretch>
            <a:fillRect/>
          </a:stretch>
        </p:blipFill>
        <p:spPr>
          <a:xfrm>
            <a:off x="9027061" y="2934836"/>
            <a:ext cx="2898067" cy="1904179"/>
          </a:xfrm>
          <a:prstGeom prst="rect">
            <a:avLst/>
          </a:prstGeom>
        </p:spPr>
      </p:pic>
      <p:pic>
        <p:nvPicPr>
          <p:cNvPr id="24" name="Imagen 23"/>
          <p:cNvPicPr>
            <a:picLocks noChangeAspect="1"/>
          </p:cNvPicPr>
          <p:nvPr/>
        </p:nvPicPr>
        <p:blipFill>
          <a:blip r:embed="rId6"/>
          <a:stretch>
            <a:fillRect/>
          </a:stretch>
        </p:blipFill>
        <p:spPr>
          <a:xfrm>
            <a:off x="5829528" y="2944925"/>
            <a:ext cx="3010307" cy="1924571"/>
          </a:xfrm>
          <a:prstGeom prst="rect">
            <a:avLst/>
          </a:prstGeom>
        </p:spPr>
      </p:pic>
    </p:spTree>
    <p:extLst>
      <p:ext uri="{BB962C8B-B14F-4D97-AF65-F5344CB8AC3E}">
        <p14:creationId xmlns:p14="http://schemas.microsoft.com/office/powerpoint/2010/main" val="2885685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DC459D21-666B-ED78-810A-5B74CE2F9CF9}"/>
            </a:ext>
          </a:extLst>
        </p:cNvPr>
        <p:cNvGrpSpPr/>
        <p:nvPr/>
      </p:nvGrpSpPr>
      <p:grpSpPr>
        <a:xfrm>
          <a:off x="0" y="0"/>
          <a:ext cx="0" cy="0"/>
          <a:chOff x="0" y="0"/>
          <a:chExt cx="0" cy="0"/>
        </a:xfrm>
      </p:grpSpPr>
      <p:sp>
        <p:nvSpPr>
          <p:cNvPr id="2" name="TextBox 2">
            <a:extLst>
              <a:ext uri="{FF2B5EF4-FFF2-40B4-BE49-F238E27FC236}">
                <a16:creationId xmlns="" xmlns:a16="http://schemas.microsoft.com/office/drawing/2014/main" id="{1ECE8726-22FC-F07D-F7A8-89674EA310B3}"/>
              </a:ext>
            </a:extLst>
          </p:cNvPr>
          <p:cNvSpPr txBox="1"/>
          <p:nvPr/>
        </p:nvSpPr>
        <p:spPr>
          <a:xfrm>
            <a:off x="190500" y="121922"/>
            <a:ext cx="8974441" cy="656462"/>
          </a:xfrm>
          <a:prstGeom prst="rect">
            <a:avLst/>
          </a:prstGeom>
        </p:spPr>
        <p:txBody>
          <a:bodyPr lIns="0" tIns="0" rIns="0" bIns="0" rtlCol="0" anchor="t">
            <a:spAutoFit/>
          </a:bodyPr>
          <a:lstStyle/>
          <a:p>
            <a:pPr defTabSz="609630">
              <a:spcBef>
                <a:spcPct val="0"/>
              </a:spcBef>
              <a:defRPr/>
            </a:pPr>
            <a:r>
              <a:rPr lang="es-ES" sz="2133" b="1" dirty="0">
                <a:solidFill>
                  <a:srgbClr val="7E0000"/>
                </a:solidFill>
                <a:latin typeface="Arial" panose="020B0604020202020204" pitchFamily="34" charset="0"/>
                <a:cs typeface="Arial" panose="020B0604020202020204" pitchFamily="34" charset="0"/>
              </a:rPr>
              <a:t>DEEP </a:t>
            </a:r>
            <a:r>
              <a:rPr lang="es-ES" sz="2133" dirty="0">
                <a:latin typeface="Arial" panose="020B0604020202020204" pitchFamily="34" charset="0"/>
                <a:cs typeface="Arial" panose="020B0604020202020204" pitchFamily="34" charset="0"/>
              </a:rPr>
              <a:t> </a:t>
            </a:r>
          </a:p>
          <a:p>
            <a:pPr defTabSz="609630">
              <a:spcBef>
                <a:spcPct val="0"/>
              </a:spcBef>
              <a:defRPr/>
            </a:pPr>
            <a:r>
              <a:rPr lang="es-ES" sz="2133" dirty="0">
                <a:latin typeface="Arial" panose="020B0604020202020204" pitchFamily="34" charset="0"/>
                <a:cs typeface="Arial" panose="020B0604020202020204" pitchFamily="34" charset="0"/>
              </a:rPr>
              <a:t>DIAGNÓSTICO ESPACIAL DE ESPACIOS PÚBLICOS</a:t>
            </a:r>
          </a:p>
        </p:txBody>
      </p:sp>
      <p:sp>
        <p:nvSpPr>
          <p:cNvPr id="22" name="CuadroTexto 21">
            <a:extLst>
              <a:ext uri="{FF2B5EF4-FFF2-40B4-BE49-F238E27FC236}">
                <a16:creationId xmlns="" xmlns:a16="http://schemas.microsoft.com/office/drawing/2014/main" id="{F0804A4C-A9AE-4379-810D-B63CFE490D5A}"/>
              </a:ext>
            </a:extLst>
          </p:cNvPr>
          <p:cNvSpPr txBox="1"/>
          <p:nvPr/>
        </p:nvSpPr>
        <p:spPr>
          <a:xfrm>
            <a:off x="152400" y="867064"/>
            <a:ext cx="11558630" cy="646331"/>
          </a:xfrm>
          <a:prstGeom prst="rect">
            <a:avLst/>
          </a:prstGeom>
          <a:noFill/>
        </p:spPr>
        <p:txBody>
          <a:bodyPr wrap="square">
            <a:spAutoFit/>
          </a:bodyPr>
          <a:lstStyle/>
          <a:p>
            <a:pPr algn="just"/>
            <a:r>
              <a:rPr lang="es-ES" sz="1200" dirty="0">
                <a:latin typeface="Arial" panose="020B0604020202020204" pitchFamily="34" charset="0"/>
                <a:cs typeface="Arial" panose="020B0604020202020204" pitchFamily="34" charset="0"/>
              </a:rPr>
              <a:t>DEEP realiza un análisis geoespacial del espacio público en Benito Juárez, evaluando su disponibilidad, calidad, accesibilidad y estado actual.</a:t>
            </a:r>
          </a:p>
          <a:p>
            <a:pPr algn="just"/>
            <a:r>
              <a:rPr lang="es-ES" sz="1200" b="1" dirty="0">
                <a:latin typeface="Arial" panose="020B0604020202020204" pitchFamily="34" charset="0"/>
                <a:cs typeface="Arial" panose="020B0604020202020204" pitchFamily="34" charset="0"/>
              </a:rPr>
              <a:t>Objetivo: </a:t>
            </a:r>
            <a:r>
              <a:rPr lang="es-ES" sz="1200" dirty="0">
                <a:latin typeface="Arial" panose="020B0604020202020204" pitchFamily="34" charset="0"/>
                <a:cs typeface="Arial" panose="020B0604020202020204" pitchFamily="34" charset="0"/>
              </a:rPr>
              <a:t>Identificar, evaluar y optimizar los espacios públicos existentes, detectar zonas con déficit, y proponer estrategias de rehabilitación y expansión basadas en sostenibilidad y equidad.</a:t>
            </a:r>
          </a:p>
        </p:txBody>
      </p:sp>
      <p:sp>
        <p:nvSpPr>
          <p:cNvPr id="4" name="Rectangle 1">
            <a:extLst>
              <a:ext uri="{FF2B5EF4-FFF2-40B4-BE49-F238E27FC236}">
                <a16:creationId xmlns="" xmlns:a16="http://schemas.microsoft.com/office/drawing/2014/main" id="{067FAF1F-9D96-4781-A492-E9D68144FA5F}"/>
              </a:ext>
            </a:extLst>
          </p:cNvPr>
          <p:cNvSpPr>
            <a:spLocks noChangeArrowheads="1"/>
          </p:cNvSpPr>
          <p:nvPr/>
        </p:nvSpPr>
        <p:spPr bwMode="auto">
          <a:xfrm>
            <a:off x="0" y="-123109"/>
            <a:ext cx="1231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0960" tIns="30480" rIns="60960" bIns="30480" numCol="1" anchor="ctr" anchorCtr="0" compatLnSpc="1">
            <a:prstTxWarp prst="textNoShape">
              <a:avLst/>
            </a:prstTxWarp>
            <a:spAutoFit/>
          </a:bodyPr>
          <a:lstStyle/>
          <a:p>
            <a:endParaRPr lang="es-MX" sz="1200" dirty="0"/>
          </a:p>
        </p:txBody>
      </p:sp>
      <p:grpSp>
        <p:nvGrpSpPr>
          <p:cNvPr id="7" name="Grupo 6"/>
          <p:cNvGrpSpPr/>
          <p:nvPr/>
        </p:nvGrpSpPr>
        <p:grpSpPr>
          <a:xfrm>
            <a:off x="0" y="0"/>
            <a:ext cx="12192000" cy="6909133"/>
            <a:chOff x="0" y="0"/>
            <a:chExt cx="12192000" cy="6909133"/>
          </a:xfrm>
        </p:grpSpPr>
        <p:grpSp>
          <p:nvGrpSpPr>
            <p:cNvPr id="8" name="Group 14">
              <a:extLst>
                <a:ext uri="{FF2B5EF4-FFF2-40B4-BE49-F238E27FC236}">
                  <a16:creationId xmlns="" xmlns:a16="http://schemas.microsoft.com/office/drawing/2014/main" id="{7818B937-2D64-877A-21CF-F330BD4CF865}"/>
                </a:ext>
              </a:extLst>
            </p:cNvPr>
            <p:cNvGrpSpPr/>
            <p:nvPr/>
          </p:nvGrpSpPr>
          <p:grpSpPr>
            <a:xfrm>
              <a:off x="0" y="6175404"/>
              <a:ext cx="12192000" cy="733729"/>
              <a:chOff x="0" y="0"/>
              <a:chExt cx="4816593" cy="289868"/>
            </a:xfrm>
          </p:grpSpPr>
          <p:sp>
            <p:nvSpPr>
              <p:cNvPr id="16" name="Freeform 15">
                <a:extLst>
                  <a:ext uri="{FF2B5EF4-FFF2-40B4-BE49-F238E27FC236}">
                    <a16:creationId xmlns="" xmlns:a16="http://schemas.microsoft.com/office/drawing/2014/main" id="{AFEFFB70-D426-D781-3126-C98FBA107CC8}"/>
                  </a:ext>
                </a:extLst>
              </p:cNvPr>
              <p:cNvSpPr/>
              <p:nvPr/>
            </p:nvSpPr>
            <p:spPr>
              <a:xfrm>
                <a:off x="0" y="0"/>
                <a:ext cx="4816592" cy="289868"/>
              </a:xfrm>
              <a:custGeom>
                <a:avLst/>
                <a:gdLst/>
                <a:ahLst/>
                <a:cxnLst/>
                <a:rect l="l" t="t" r="r" b="b"/>
                <a:pathLst>
                  <a:path w="4816592" h="289868">
                    <a:moveTo>
                      <a:pt x="0" y="0"/>
                    </a:moveTo>
                    <a:lnTo>
                      <a:pt x="4816592" y="0"/>
                    </a:lnTo>
                    <a:lnTo>
                      <a:pt x="4816592" y="289868"/>
                    </a:lnTo>
                    <a:lnTo>
                      <a:pt x="0" y="289868"/>
                    </a:lnTo>
                    <a:close/>
                  </a:path>
                </a:pathLst>
              </a:custGeom>
              <a:solidFill>
                <a:srgbClr val="94153F"/>
              </a:solidFill>
            </p:spPr>
          </p:sp>
          <p:sp>
            <p:nvSpPr>
              <p:cNvPr id="17" name="TextBox 16">
                <a:extLst>
                  <a:ext uri="{FF2B5EF4-FFF2-40B4-BE49-F238E27FC236}">
                    <a16:creationId xmlns="" xmlns:a16="http://schemas.microsoft.com/office/drawing/2014/main" id="{069A503D-6B7C-611F-C17C-C5F42F76885B}"/>
                  </a:ext>
                </a:extLst>
              </p:cNvPr>
              <p:cNvSpPr txBox="1"/>
              <p:nvPr/>
            </p:nvSpPr>
            <p:spPr>
              <a:xfrm>
                <a:off x="0" y="-38100"/>
                <a:ext cx="4816593" cy="327968"/>
              </a:xfrm>
              <a:prstGeom prst="rect">
                <a:avLst/>
              </a:prstGeom>
            </p:spPr>
            <p:txBody>
              <a:bodyPr lIns="33867" tIns="33867" rIns="33867" bIns="33867" rtlCol="0" anchor="ctr"/>
              <a:lstStyle/>
              <a:p>
                <a:pPr algn="ctr">
                  <a:lnSpc>
                    <a:spcPts val="1818"/>
                  </a:lnSpc>
                </a:pPr>
                <a:endParaRPr sz="1200" dirty="0"/>
              </a:p>
            </p:txBody>
          </p:sp>
        </p:grpSp>
        <p:sp>
          <p:nvSpPr>
            <p:cNvPr id="9" name="Freeform 17">
              <a:extLst>
                <a:ext uri="{FF2B5EF4-FFF2-40B4-BE49-F238E27FC236}">
                  <a16:creationId xmlns="" xmlns:a16="http://schemas.microsoft.com/office/drawing/2014/main" id="{1D8D6BF2-9E1C-909C-0DEC-093E4C34A9AA}"/>
                </a:ext>
              </a:extLst>
            </p:cNvPr>
            <p:cNvSpPr/>
            <p:nvPr/>
          </p:nvSpPr>
          <p:spPr>
            <a:xfrm>
              <a:off x="4828065" y="6293670"/>
              <a:ext cx="2535871" cy="497197"/>
            </a:xfrm>
            <a:custGeom>
              <a:avLst/>
              <a:gdLst/>
              <a:ahLst/>
              <a:cxnLst/>
              <a:rect l="l" t="t" r="r" b="b"/>
              <a:pathLst>
                <a:path w="3803807" h="745796">
                  <a:moveTo>
                    <a:pt x="0" y="0"/>
                  </a:moveTo>
                  <a:lnTo>
                    <a:pt x="3803806" y="0"/>
                  </a:lnTo>
                  <a:lnTo>
                    <a:pt x="3803806" y="745796"/>
                  </a:lnTo>
                  <a:lnTo>
                    <a:pt x="0" y="745796"/>
                  </a:lnTo>
                  <a:lnTo>
                    <a:pt x="0" y="0"/>
                  </a:lnTo>
                  <a:close/>
                </a:path>
              </a:pathLst>
            </a:custGeom>
            <a:blipFill>
              <a:blip r:embed="rId3"/>
              <a:stretch>
                <a:fillRect/>
              </a:stretch>
            </a:blipFill>
          </p:spPr>
        </p:sp>
        <p:grpSp>
          <p:nvGrpSpPr>
            <p:cNvPr id="10" name="Grupo 9"/>
            <p:cNvGrpSpPr/>
            <p:nvPr/>
          </p:nvGrpSpPr>
          <p:grpSpPr>
            <a:xfrm>
              <a:off x="9086602" y="0"/>
              <a:ext cx="2211430" cy="796891"/>
              <a:chOff x="13629903" y="0"/>
              <a:chExt cx="3317145" cy="1195336"/>
            </a:xfrm>
          </p:grpSpPr>
          <p:sp>
            <p:nvSpPr>
              <p:cNvPr id="11" name="Freeform 2"/>
              <p:cNvSpPr/>
              <p:nvPr/>
            </p:nvSpPr>
            <p:spPr>
              <a:xfrm>
                <a:off x="13817616" y="986858"/>
                <a:ext cx="2941719" cy="208478"/>
              </a:xfrm>
              <a:custGeom>
                <a:avLst/>
                <a:gdLst/>
                <a:ahLst/>
                <a:cxnLst/>
                <a:rect l="l" t="t" r="r" b="b"/>
                <a:pathLst>
                  <a:path w="2941719" h="208478">
                    <a:moveTo>
                      <a:pt x="0" y="0"/>
                    </a:moveTo>
                    <a:lnTo>
                      <a:pt x="2941720" y="0"/>
                    </a:lnTo>
                    <a:lnTo>
                      <a:pt x="2941720" y="208478"/>
                    </a:lnTo>
                    <a:lnTo>
                      <a:pt x="0" y="208478"/>
                    </a:lnTo>
                    <a:lnTo>
                      <a:pt x="0" y="0"/>
                    </a:lnTo>
                    <a:close/>
                  </a:path>
                </a:pathLst>
              </a:custGeom>
              <a:blipFill>
                <a:blip r:embed="rId4"/>
                <a:stretch>
                  <a:fillRect l="-17255" r="-28117"/>
                </a:stretch>
              </a:blipFill>
            </p:spPr>
          </p:sp>
          <p:sp>
            <p:nvSpPr>
              <p:cNvPr id="12" name="Freeform 5"/>
              <p:cNvSpPr/>
              <p:nvPr/>
            </p:nvSpPr>
            <p:spPr>
              <a:xfrm>
                <a:off x="13629903" y="0"/>
                <a:ext cx="3317145" cy="1066121"/>
              </a:xfrm>
              <a:custGeom>
                <a:avLst/>
                <a:gdLst/>
                <a:ahLst/>
                <a:cxnLst/>
                <a:rect l="l" t="t" r="r" b="b"/>
                <a:pathLst>
                  <a:path w="1151856" h="812800">
                    <a:moveTo>
                      <a:pt x="58348" y="0"/>
                    </a:moveTo>
                    <a:lnTo>
                      <a:pt x="1093508" y="0"/>
                    </a:lnTo>
                    <a:cubicBezTo>
                      <a:pt x="1108983" y="0"/>
                      <a:pt x="1123824" y="6147"/>
                      <a:pt x="1134766" y="17090"/>
                    </a:cubicBezTo>
                    <a:cubicBezTo>
                      <a:pt x="1145709" y="28032"/>
                      <a:pt x="1151856" y="42873"/>
                      <a:pt x="1151856" y="58348"/>
                    </a:cubicBezTo>
                    <a:lnTo>
                      <a:pt x="1151856" y="754452"/>
                    </a:lnTo>
                    <a:cubicBezTo>
                      <a:pt x="1151856" y="769927"/>
                      <a:pt x="1145709" y="784768"/>
                      <a:pt x="1134766" y="795710"/>
                    </a:cubicBezTo>
                    <a:cubicBezTo>
                      <a:pt x="1123824" y="806653"/>
                      <a:pt x="1108983" y="812800"/>
                      <a:pt x="1093508" y="812800"/>
                    </a:cubicBezTo>
                    <a:lnTo>
                      <a:pt x="58348" y="812800"/>
                    </a:lnTo>
                    <a:cubicBezTo>
                      <a:pt x="42873" y="812800"/>
                      <a:pt x="28032" y="806653"/>
                      <a:pt x="17090" y="795710"/>
                    </a:cubicBezTo>
                    <a:cubicBezTo>
                      <a:pt x="6147" y="784768"/>
                      <a:pt x="0" y="769927"/>
                      <a:pt x="0" y="754452"/>
                    </a:cubicBezTo>
                    <a:lnTo>
                      <a:pt x="0" y="58348"/>
                    </a:lnTo>
                    <a:cubicBezTo>
                      <a:pt x="0" y="42873"/>
                      <a:pt x="6147" y="28032"/>
                      <a:pt x="17090" y="17090"/>
                    </a:cubicBezTo>
                    <a:cubicBezTo>
                      <a:pt x="28032" y="6147"/>
                      <a:pt x="42873" y="0"/>
                      <a:pt x="58348" y="0"/>
                    </a:cubicBezTo>
                    <a:close/>
                  </a:path>
                </a:pathLst>
              </a:custGeom>
              <a:solidFill>
                <a:srgbClr val="F0EFE9"/>
              </a:solidFill>
            </p:spPr>
          </p:sp>
          <p:sp>
            <p:nvSpPr>
              <p:cNvPr id="13" name="Freeform 10"/>
              <p:cNvSpPr/>
              <p:nvPr/>
            </p:nvSpPr>
            <p:spPr>
              <a:xfrm rot="5400000">
                <a:off x="14726068" y="476770"/>
                <a:ext cx="795841" cy="73886"/>
              </a:xfrm>
              <a:custGeom>
                <a:avLst/>
                <a:gdLst/>
                <a:ahLst/>
                <a:cxnLst/>
                <a:rect l="l" t="t" r="r" b="b"/>
                <a:pathLst>
                  <a:path w="795841" h="73886">
                    <a:moveTo>
                      <a:pt x="0" y="0"/>
                    </a:moveTo>
                    <a:lnTo>
                      <a:pt x="795840" y="0"/>
                    </a:lnTo>
                    <a:lnTo>
                      <a:pt x="795840" y="73887"/>
                    </a:lnTo>
                    <a:lnTo>
                      <a:pt x="0" y="73887"/>
                    </a:lnTo>
                    <a:lnTo>
                      <a:pt x="0" y="0"/>
                    </a:lnTo>
                    <a:close/>
                  </a:path>
                </a:pathLst>
              </a:custGeom>
              <a:blipFill>
                <a:blip r:embed="rId4"/>
                <a:stretch>
                  <a:fillRect l="-45221" r="-45221"/>
                </a:stretch>
              </a:blipFill>
            </p:spPr>
          </p:sp>
          <p:sp>
            <p:nvSpPr>
              <p:cNvPr id="14" name="Freeform 11"/>
              <p:cNvSpPr/>
              <p:nvPr/>
            </p:nvSpPr>
            <p:spPr>
              <a:xfrm>
                <a:off x="15380006" y="264563"/>
                <a:ext cx="1304732" cy="498300"/>
              </a:xfrm>
              <a:custGeom>
                <a:avLst/>
                <a:gdLst/>
                <a:ahLst/>
                <a:cxnLst/>
                <a:rect l="l" t="t" r="r" b="b"/>
                <a:pathLst>
                  <a:path w="1304732" h="498300">
                    <a:moveTo>
                      <a:pt x="0" y="0"/>
                    </a:moveTo>
                    <a:lnTo>
                      <a:pt x="1304732" y="0"/>
                    </a:lnTo>
                    <a:lnTo>
                      <a:pt x="1304732" y="498301"/>
                    </a:lnTo>
                    <a:lnTo>
                      <a:pt x="0" y="498301"/>
                    </a:lnTo>
                    <a:lnTo>
                      <a:pt x="0" y="0"/>
                    </a:lnTo>
                    <a:close/>
                  </a:path>
                </a:pathLst>
              </a:custGeom>
              <a:blipFill>
                <a:blip r:embed="rId5"/>
                <a:stretch>
                  <a:fillRect l="-15565" r="-15565"/>
                </a:stretch>
              </a:blipFill>
            </p:spPr>
          </p:sp>
          <p:sp>
            <p:nvSpPr>
              <p:cNvPr id="15" name="Freeform 12"/>
              <p:cNvSpPr/>
              <p:nvPr/>
            </p:nvSpPr>
            <p:spPr>
              <a:xfrm>
                <a:off x="14114372" y="146020"/>
                <a:ext cx="751980" cy="735388"/>
              </a:xfrm>
              <a:custGeom>
                <a:avLst/>
                <a:gdLst/>
                <a:ahLst/>
                <a:cxnLst/>
                <a:rect l="l" t="t" r="r" b="b"/>
                <a:pathLst>
                  <a:path w="751980" h="735388">
                    <a:moveTo>
                      <a:pt x="0" y="0"/>
                    </a:moveTo>
                    <a:lnTo>
                      <a:pt x="751980" y="0"/>
                    </a:lnTo>
                    <a:lnTo>
                      <a:pt x="751980" y="735387"/>
                    </a:lnTo>
                    <a:lnTo>
                      <a:pt x="0" y="735387"/>
                    </a:lnTo>
                    <a:lnTo>
                      <a:pt x="0" y="0"/>
                    </a:lnTo>
                    <a:close/>
                  </a:path>
                </a:pathLst>
              </a:custGeom>
              <a:blipFill>
                <a:blip r:embed="rId6"/>
                <a:stretch>
                  <a:fillRect/>
                </a:stretch>
              </a:blipFill>
            </p:spPr>
          </p:sp>
        </p:grpSp>
      </p:grpSp>
      <p:pic>
        <p:nvPicPr>
          <p:cNvPr id="3" name="Imagen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6604" y="2140513"/>
            <a:ext cx="5938262" cy="3441683"/>
          </a:xfrm>
          <a:prstGeom prst="rect">
            <a:avLst/>
          </a:prstGeom>
        </p:spPr>
      </p:pic>
      <p:pic>
        <p:nvPicPr>
          <p:cNvPr id="5" name="Imagen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04866" y="2140514"/>
            <a:ext cx="5913060" cy="3441683"/>
          </a:xfrm>
          <a:prstGeom prst="rect">
            <a:avLst/>
          </a:prstGeom>
        </p:spPr>
      </p:pic>
    </p:spTree>
    <p:extLst>
      <p:ext uri="{BB962C8B-B14F-4D97-AF65-F5344CB8AC3E}">
        <p14:creationId xmlns:p14="http://schemas.microsoft.com/office/powerpoint/2010/main" val="1348173237"/>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23242</TotalTime>
  <Words>1655</Words>
  <Application>Microsoft Office PowerPoint</Application>
  <PresentationFormat>Panorámica</PresentationFormat>
  <Paragraphs>153</Paragraphs>
  <Slides>16</Slides>
  <Notes>16</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16</vt:i4>
      </vt:variant>
    </vt:vector>
  </HeadingPairs>
  <TitlesOfParts>
    <vt:vector size="21" baseType="lpstr">
      <vt:lpstr>Arial</vt:lpstr>
      <vt:lpstr>Avenir Next LT Pro</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Daniel Magaña Lozano</cp:lastModifiedBy>
  <cp:revision>494</cp:revision>
  <cp:lastPrinted>2022-08-09T15:08:40Z</cp:lastPrinted>
  <dcterms:created xsi:type="dcterms:W3CDTF">2021-04-16T16:11:05Z</dcterms:created>
  <dcterms:modified xsi:type="dcterms:W3CDTF">2025-10-21T18:27:51Z</dcterms:modified>
</cp:coreProperties>
</file>